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3.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omments/comment4.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68"/>
  </p:notesMasterIdLst>
  <p:sldIdLst>
    <p:sldId id="396" r:id="rId2"/>
    <p:sldId id="353" r:id="rId3"/>
    <p:sldId id="397" r:id="rId4"/>
    <p:sldId id="398" r:id="rId5"/>
    <p:sldId id="399" r:id="rId6"/>
    <p:sldId id="298" r:id="rId7"/>
    <p:sldId id="401" r:id="rId8"/>
    <p:sldId id="402" r:id="rId9"/>
    <p:sldId id="403" r:id="rId10"/>
    <p:sldId id="416" r:id="rId11"/>
    <p:sldId id="417" r:id="rId12"/>
    <p:sldId id="361" r:id="rId13"/>
    <p:sldId id="405" r:id="rId14"/>
    <p:sldId id="406" r:id="rId15"/>
    <p:sldId id="407" r:id="rId16"/>
    <p:sldId id="408" r:id="rId17"/>
    <p:sldId id="409" r:id="rId18"/>
    <p:sldId id="460" r:id="rId19"/>
    <p:sldId id="411" r:id="rId20"/>
    <p:sldId id="412" r:id="rId21"/>
    <p:sldId id="476" r:id="rId22"/>
    <p:sldId id="419" r:id="rId23"/>
    <p:sldId id="418" r:id="rId24"/>
    <p:sldId id="423" r:id="rId25"/>
    <p:sldId id="410" r:id="rId26"/>
    <p:sldId id="463" r:id="rId27"/>
    <p:sldId id="424" r:id="rId28"/>
    <p:sldId id="425" r:id="rId29"/>
    <p:sldId id="301" r:id="rId30"/>
    <p:sldId id="426" r:id="rId31"/>
    <p:sldId id="427" r:id="rId32"/>
    <p:sldId id="465" r:id="rId33"/>
    <p:sldId id="431" r:id="rId34"/>
    <p:sldId id="470" r:id="rId35"/>
    <p:sldId id="474" r:id="rId36"/>
    <p:sldId id="296" r:id="rId37"/>
    <p:sldId id="432" r:id="rId38"/>
    <p:sldId id="433" r:id="rId39"/>
    <p:sldId id="471" r:id="rId40"/>
    <p:sldId id="434" r:id="rId41"/>
    <p:sldId id="479" r:id="rId42"/>
    <p:sldId id="308" r:id="rId43"/>
    <p:sldId id="266" r:id="rId44"/>
    <p:sldId id="480" r:id="rId45"/>
    <p:sldId id="267" r:id="rId46"/>
    <p:sldId id="435" r:id="rId47"/>
    <p:sldId id="436" r:id="rId48"/>
    <p:sldId id="437" r:id="rId49"/>
    <p:sldId id="487" r:id="rId50"/>
    <p:sldId id="484" r:id="rId51"/>
    <p:sldId id="441" r:id="rId52"/>
    <p:sldId id="482" r:id="rId53"/>
    <p:sldId id="483" r:id="rId54"/>
    <p:sldId id="439" r:id="rId55"/>
    <p:sldId id="442" r:id="rId56"/>
    <p:sldId id="481" r:id="rId57"/>
    <p:sldId id="444" r:id="rId58"/>
    <p:sldId id="445" r:id="rId59"/>
    <p:sldId id="446" r:id="rId60"/>
    <p:sldId id="447" r:id="rId61"/>
    <p:sldId id="449" r:id="rId62"/>
    <p:sldId id="448" r:id="rId63"/>
    <p:sldId id="485" r:id="rId64"/>
    <p:sldId id="450" r:id="rId65"/>
    <p:sldId id="464" r:id="rId66"/>
    <p:sldId id="472"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 X" initials="XX" lastIdx="0" clrIdx="0"/>
  <p:cmAuthor id="2" name="Nel Duijvestijn" initials="ND" lastIdx="20" clrIdx="1">
    <p:extLst>
      <p:ext uri="{19B8F6BF-5375-455C-9EA6-DF929625EA0E}">
        <p15:presenceInfo xmlns:p15="http://schemas.microsoft.com/office/powerpoint/2012/main" userId="46582bde19803aaa" providerId="Windows Live"/>
      </p:ext>
    </p:extLst>
  </p:cmAuthor>
  <p:cmAuthor id="3" name="Bouchareb, S. (Siham)" initials="BS(" lastIdx="10" clrIdx="2">
    <p:extLst>
      <p:ext uri="{19B8F6BF-5375-455C-9EA6-DF929625EA0E}">
        <p15:presenceInfo xmlns:p15="http://schemas.microsoft.com/office/powerpoint/2012/main" userId="Bouchareb, S. (Si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032"/>
    <a:srgbClr val="0000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98" autoAdjust="0"/>
    <p:restoredTop sz="95186" autoAdjust="0"/>
  </p:normalViewPr>
  <p:slideViewPr>
    <p:cSldViewPr snapToGrid="0">
      <p:cViewPr varScale="1">
        <p:scale>
          <a:sx n="86" d="100"/>
          <a:sy n="86" d="100"/>
        </p:scale>
        <p:origin x="324" y="9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3-14T18:41:23.648" idx="14">
    <p:pos x="10" y="10"/>
    <p:text>klopt, deze staat wel in de nieuwe IDF richtlijn. Ik zou hier toevoegen: vooral bij een hoge basaalstand en lange duur van vasten lijkt dat  van belang. Hier melden wat de IDF richtlijn zegt? zoals in webinar</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2-15T16:07:59.010" idx="9">
    <p:pos x="10" y="10"/>
    <p:text>hier toegevoegd: zelfcontrole en optie "zou kunnen" want we willen toch laten zien dat het wel moet kunnen als mensen het graag willen.</p:text>
    <p:extLst>
      <p:ext uri="{C676402C-5697-4E1C-873F-D02D1690AC5C}">
        <p15:threadingInfo xmlns:p15="http://schemas.microsoft.com/office/powerpoint/2012/main" timeZoneBias="-60"/>
      </p:ext>
    </p:extLst>
  </p:cm>
  <p:cm authorId="3" dt="2022-03-09T16:55:43.872" idx="3">
    <p:pos x="10" y="146"/>
    <p:text>Of toch houden op liver niet vasten ivm mix insuline en LADA. Zo hebben we dat gisteren besproken met deelnemers webinar</p:text>
    <p:extLst>
      <p:ext uri="{C676402C-5697-4E1C-873F-D02D1690AC5C}">
        <p15:threadingInfo xmlns:p15="http://schemas.microsoft.com/office/powerpoint/2012/main" timeZoneBias="-60">
          <p15:parentCm authorId="2" idx="9"/>
        </p15:threadingInfo>
      </p:ext>
    </p:extLst>
  </p:cm>
  <p:cm authorId="2" dt="2022-03-14T18:50:16.722" idx="16">
    <p:pos x="10" y="282"/>
    <p:text>eigenlijk willen we bij iedereen bespreken wat te doen als ze toch meedoen. Ik heb de optie: ochtend en avonddosis omdraaien besproken. (ervaring!)</p:text>
    <p:extLst>
      <p:ext uri="{C676402C-5697-4E1C-873F-D02D1690AC5C}">
        <p15:threadingInfo xmlns:p15="http://schemas.microsoft.com/office/powerpoint/2012/main" timeZoneBias="-60">
          <p15:parentCm authorId="2" idx="9"/>
        </p15:threadingInfo>
      </p:ext>
    </p:extLst>
  </p:cm>
  <p:cm authorId="2" dt="2022-03-14T18:51:42.097" idx="17">
    <p:pos x="10" y="418"/>
    <p:text>we geven daarom steeds: "liever niiet vasten" ipv MOET niet vasten</p:text>
    <p:extLst>
      <p:ext uri="{C676402C-5697-4E1C-873F-D02D1690AC5C}">
        <p15:threadingInfo xmlns:p15="http://schemas.microsoft.com/office/powerpoint/2012/main" timeZoneBias="-60">
          <p15:parentCm authorId="2" idx="9"/>
        </p15:threadingInfo>
      </p:ext>
    </p:extLst>
  </p:cm>
  <p:cm authorId="3" dt="2022-03-15T11:01:07.580" idx="10">
    <p:pos x="10" y="554"/>
    <p:text>Goeie! daarom heb ik slide 49 toegevoegd.</p:text>
    <p:extLst>
      <p:ext uri="{C676402C-5697-4E1C-873F-D02D1690AC5C}">
        <p15:threadingInfo xmlns:p15="http://schemas.microsoft.com/office/powerpoint/2012/main" timeZoneBias="-60">
          <p15:parentCm authorId="2" idx="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2-03-15T11:00:15.486" idx="9">
    <p:pos x="6709" y="1749"/>
    <p:text>toegevoegd obv je deedback in slide 47</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2-03-09T16:58:06.644" idx="4">
    <p:pos x="10" y="10"/>
    <p:text>Graag aanpaste schema toevoegen.</p:text>
    <p:extLst>
      <p:ext uri="{C676402C-5697-4E1C-873F-D02D1690AC5C}">
        <p15:threadingInfo xmlns:p15="http://schemas.microsoft.com/office/powerpoint/2012/main" timeZoneBias="-60"/>
      </p:ext>
    </p:extLst>
  </p:cm>
  <p:cm authorId="3" dt="2022-03-15T10:57:05.999" idx="7">
    <p:pos x="10" y="146"/>
    <p:text>Eens?</p:text>
    <p:extLst>
      <p:ext uri="{C676402C-5697-4E1C-873F-D02D1690AC5C}">
        <p15:threadingInfo xmlns:p15="http://schemas.microsoft.com/office/powerpoint/2012/main" timeZoneBias="-60">
          <p15:parentCm authorId="3" idx="4"/>
        </p15:threadingInfo>
      </p:ext>
    </p:extLst>
  </p:cm>
  <p:cm authorId="3" dt="2022-03-15T10:58:11.148" idx="8">
    <p:pos x="10" y="282"/>
    <p:text>Ik heb geen ervaring met insulinepomp</p:text>
    <p:extLst>
      <p:ext uri="{C676402C-5697-4E1C-873F-D02D1690AC5C}">
        <p15:threadingInfo xmlns:p15="http://schemas.microsoft.com/office/powerpoint/2012/main" timeZoneBias="-60">
          <p15:parentCm authorId="3" idx="4"/>
        </p15:threadingInfo>
      </p:ext>
    </p:extLst>
  </p:cm>
  <p:cm authorId="2" dt="2022-03-21T16:52:43.141" idx="19">
    <p:pos x="10" y="418"/>
    <p:text>Nee dit kan niet zo. Pompgebruikers en DVK's in de 2e lijn weten hoe ze dit moeten aanpassen</p:text>
    <p:extLst>
      <p:ext uri="{C676402C-5697-4E1C-873F-D02D1690AC5C}">
        <p15:threadingInfo xmlns:p15="http://schemas.microsoft.com/office/powerpoint/2012/main" timeZoneBias="-60">
          <p15:parentCm authorId="3" idx="4"/>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80A5C-F798-4BA6-9FAB-4AC69D4DAD2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l-NL"/>
        </a:p>
      </dgm:t>
    </dgm:pt>
    <dgm:pt modelId="{07C01214-4A86-4A65-890D-DADB66F8B564}">
      <dgm:prSet phldrT="[Tekst]" custT="1"/>
      <dgm:spPr/>
      <dgm:t>
        <a:bodyPr/>
        <a:lstStyle/>
        <a:p>
          <a:r>
            <a:rPr lang="nl-NL" sz="1400" b="1" dirty="0"/>
            <a:t>Risico’s vasten</a:t>
          </a:r>
          <a:endParaRPr lang="nl-NL" sz="1400" dirty="0"/>
        </a:p>
      </dgm:t>
    </dgm:pt>
    <dgm:pt modelId="{98CF7425-15B0-401F-B3C2-000AC8FF8A8F}" type="parTrans" cxnId="{19833756-E4E3-4FE5-B6F1-9D9A7586593E}">
      <dgm:prSet/>
      <dgm:spPr/>
      <dgm:t>
        <a:bodyPr/>
        <a:lstStyle/>
        <a:p>
          <a:endParaRPr lang="nl-NL"/>
        </a:p>
      </dgm:t>
    </dgm:pt>
    <dgm:pt modelId="{2D5CF1FB-B51C-4D75-9C16-5494163B4F53}" type="sibTrans" cxnId="{19833756-E4E3-4FE5-B6F1-9D9A7586593E}">
      <dgm:prSet/>
      <dgm:spPr/>
      <dgm:t>
        <a:bodyPr/>
        <a:lstStyle/>
        <a:p>
          <a:endParaRPr lang="nl-NL"/>
        </a:p>
      </dgm:t>
    </dgm:pt>
    <dgm:pt modelId="{DCC7B9C6-B165-4971-AE34-467CA1F512BE}">
      <dgm:prSet phldrT="[Tekst]" custT="1"/>
      <dgm:spPr/>
      <dgm:t>
        <a:bodyPr/>
        <a:lstStyle/>
        <a:p>
          <a:r>
            <a:rPr lang="nl-NL" sz="1400" b="1" dirty="0"/>
            <a:t>Tijdig vasten verbreken</a:t>
          </a:r>
          <a:endParaRPr lang="nl-NL" sz="1400" dirty="0"/>
        </a:p>
      </dgm:t>
    </dgm:pt>
    <dgm:pt modelId="{DC9C6194-285F-45FA-A559-B464951FF55C}" type="parTrans" cxnId="{4F59A739-2B0D-45BB-89A4-7FBB41A47FBA}">
      <dgm:prSet/>
      <dgm:spPr/>
      <dgm:t>
        <a:bodyPr/>
        <a:lstStyle/>
        <a:p>
          <a:endParaRPr lang="nl-NL"/>
        </a:p>
      </dgm:t>
    </dgm:pt>
    <dgm:pt modelId="{3679694A-39CE-4475-8225-DB6A6FF1D411}" type="sibTrans" cxnId="{4F59A739-2B0D-45BB-89A4-7FBB41A47FBA}">
      <dgm:prSet/>
      <dgm:spPr/>
      <dgm:t>
        <a:bodyPr/>
        <a:lstStyle/>
        <a:p>
          <a:endParaRPr lang="nl-NL"/>
        </a:p>
      </dgm:t>
    </dgm:pt>
    <dgm:pt modelId="{AF0806EC-467D-4616-8829-2164CF9745BA}">
      <dgm:prSet phldrT="[Tekst]" custT="1"/>
      <dgm:spPr/>
      <dgm:t>
        <a:bodyPr/>
        <a:lstStyle/>
        <a:p>
          <a:r>
            <a:rPr lang="nl-NL" sz="1400" b="1" dirty="0"/>
            <a:t>Glucose (zelf)meting</a:t>
          </a:r>
          <a:endParaRPr lang="nl-NL" sz="1400" dirty="0"/>
        </a:p>
      </dgm:t>
    </dgm:pt>
    <dgm:pt modelId="{BE486C8A-7136-487C-8376-148416F0A190}" type="parTrans" cxnId="{A1242876-3942-4AC4-BBC2-55D91DFDE820}">
      <dgm:prSet/>
      <dgm:spPr/>
      <dgm:t>
        <a:bodyPr/>
        <a:lstStyle/>
        <a:p>
          <a:endParaRPr lang="nl-NL"/>
        </a:p>
      </dgm:t>
    </dgm:pt>
    <dgm:pt modelId="{63AD972B-2BF2-4E32-A42F-A0F10336284B}" type="sibTrans" cxnId="{A1242876-3942-4AC4-BBC2-55D91DFDE820}">
      <dgm:prSet/>
      <dgm:spPr/>
      <dgm:t>
        <a:bodyPr/>
        <a:lstStyle/>
        <a:p>
          <a:endParaRPr lang="nl-NL"/>
        </a:p>
      </dgm:t>
    </dgm:pt>
    <dgm:pt modelId="{E46CCB1C-3AE9-42EF-9AB1-CA0AB972E9F3}">
      <dgm:prSet phldrT="[Tekst]"/>
      <dgm:spPr/>
      <dgm:t>
        <a:bodyPr/>
        <a:lstStyle/>
        <a:p>
          <a:r>
            <a:rPr lang="nl-NL" b="1" dirty="0"/>
            <a:t>Medicatie-aanpassing</a:t>
          </a:r>
          <a:endParaRPr lang="nl-NL" dirty="0"/>
        </a:p>
      </dgm:t>
    </dgm:pt>
    <dgm:pt modelId="{42DF702E-7216-4D4D-A923-5D1DF02FBB71}" type="parTrans" cxnId="{8BC0CF76-0F4F-4B68-88C2-18252D3155EC}">
      <dgm:prSet/>
      <dgm:spPr/>
      <dgm:t>
        <a:bodyPr/>
        <a:lstStyle/>
        <a:p>
          <a:endParaRPr lang="nl-NL"/>
        </a:p>
      </dgm:t>
    </dgm:pt>
    <dgm:pt modelId="{C2217B81-8C09-414D-8A97-25E951110AAB}" type="sibTrans" cxnId="{8BC0CF76-0F4F-4B68-88C2-18252D3155EC}">
      <dgm:prSet/>
      <dgm:spPr/>
      <dgm:t>
        <a:bodyPr/>
        <a:lstStyle/>
        <a:p>
          <a:endParaRPr lang="nl-NL"/>
        </a:p>
      </dgm:t>
    </dgm:pt>
    <dgm:pt modelId="{786C4437-CD35-4A77-A41C-568861B1CA51}">
      <dgm:prSet phldrT="[Tekst]"/>
      <dgm:spPr/>
      <dgm:t>
        <a:bodyPr/>
        <a:lstStyle/>
        <a:p>
          <a:r>
            <a:rPr lang="nl-NL" b="1" dirty="0"/>
            <a:t>Voeding en lichamelijke activiteit</a:t>
          </a:r>
          <a:endParaRPr lang="nl-NL" dirty="0"/>
        </a:p>
      </dgm:t>
    </dgm:pt>
    <dgm:pt modelId="{EC2E7B2A-8BA2-450A-ADDA-C62773EB4D2B}" type="parTrans" cxnId="{73CFA063-798D-468B-98D1-AD7323D172FE}">
      <dgm:prSet/>
      <dgm:spPr/>
      <dgm:t>
        <a:bodyPr/>
        <a:lstStyle/>
        <a:p>
          <a:endParaRPr lang="nl-NL"/>
        </a:p>
      </dgm:t>
    </dgm:pt>
    <dgm:pt modelId="{E4D31688-1E0B-45B9-BC80-8540930BD4C2}" type="sibTrans" cxnId="{73CFA063-798D-468B-98D1-AD7323D172FE}">
      <dgm:prSet/>
      <dgm:spPr/>
      <dgm:t>
        <a:bodyPr/>
        <a:lstStyle/>
        <a:p>
          <a:endParaRPr lang="nl-NL"/>
        </a:p>
      </dgm:t>
    </dgm:pt>
    <dgm:pt modelId="{79D64557-BFAF-464D-BD55-8F777465491B}" type="pres">
      <dgm:prSet presAssocID="{37F80A5C-F798-4BA6-9FAB-4AC69D4DAD27}" presName="cycle" presStyleCnt="0">
        <dgm:presLayoutVars>
          <dgm:dir/>
          <dgm:resizeHandles val="exact"/>
        </dgm:presLayoutVars>
      </dgm:prSet>
      <dgm:spPr/>
      <dgm:t>
        <a:bodyPr/>
        <a:lstStyle/>
        <a:p>
          <a:endParaRPr lang="nl-NL"/>
        </a:p>
      </dgm:t>
    </dgm:pt>
    <dgm:pt modelId="{D42041E2-8D59-4739-A03F-889808F3533B}" type="pres">
      <dgm:prSet presAssocID="{07C01214-4A86-4A65-890D-DADB66F8B564}" presName="node" presStyleLbl="node1" presStyleIdx="0" presStyleCnt="5">
        <dgm:presLayoutVars>
          <dgm:bulletEnabled val="1"/>
        </dgm:presLayoutVars>
      </dgm:prSet>
      <dgm:spPr/>
      <dgm:t>
        <a:bodyPr/>
        <a:lstStyle/>
        <a:p>
          <a:endParaRPr lang="nl-NL"/>
        </a:p>
      </dgm:t>
    </dgm:pt>
    <dgm:pt modelId="{F394A1F0-39FE-4F50-A97F-B6387893F8B9}" type="pres">
      <dgm:prSet presAssocID="{2D5CF1FB-B51C-4D75-9C16-5494163B4F53}" presName="sibTrans" presStyleLbl="sibTrans2D1" presStyleIdx="0" presStyleCnt="5"/>
      <dgm:spPr/>
      <dgm:t>
        <a:bodyPr/>
        <a:lstStyle/>
        <a:p>
          <a:endParaRPr lang="nl-NL"/>
        </a:p>
      </dgm:t>
    </dgm:pt>
    <dgm:pt modelId="{91043261-4DF3-4D1C-931E-860E45C8C69D}" type="pres">
      <dgm:prSet presAssocID="{2D5CF1FB-B51C-4D75-9C16-5494163B4F53}" presName="connectorText" presStyleLbl="sibTrans2D1" presStyleIdx="0" presStyleCnt="5"/>
      <dgm:spPr/>
      <dgm:t>
        <a:bodyPr/>
        <a:lstStyle/>
        <a:p>
          <a:endParaRPr lang="nl-NL"/>
        </a:p>
      </dgm:t>
    </dgm:pt>
    <dgm:pt modelId="{78932410-1C90-4A77-BDE2-22447FEC65FB}" type="pres">
      <dgm:prSet presAssocID="{DCC7B9C6-B165-4971-AE34-467CA1F512BE}" presName="node" presStyleLbl="node1" presStyleIdx="1" presStyleCnt="5">
        <dgm:presLayoutVars>
          <dgm:bulletEnabled val="1"/>
        </dgm:presLayoutVars>
      </dgm:prSet>
      <dgm:spPr/>
      <dgm:t>
        <a:bodyPr/>
        <a:lstStyle/>
        <a:p>
          <a:endParaRPr lang="nl-NL"/>
        </a:p>
      </dgm:t>
    </dgm:pt>
    <dgm:pt modelId="{F5F19307-5724-4046-9D8B-5B426D52F9CF}" type="pres">
      <dgm:prSet presAssocID="{3679694A-39CE-4475-8225-DB6A6FF1D411}" presName="sibTrans" presStyleLbl="sibTrans2D1" presStyleIdx="1" presStyleCnt="5"/>
      <dgm:spPr/>
      <dgm:t>
        <a:bodyPr/>
        <a:lstStyle/>
        <a:p>
          <a:endParaRPr lang="nl-NL"/>
        </a:p>
      </dgm:t>
    </dgm:pt>
    <dgm:pt modelId="{6906EBC9-144B-4933-A518-14D4EB7D2CE8}" type="pres">
      <dgm:prSet presAssocID="{3679694A-39CE-4475-8225-DB6A6FF1D411}" presName="connectorText" presStyleLbl="sibTrans2D1" presStyleIdx="1" presStyleCnt="5"/>
      <dgm:spPr/>
      <dgm:t>
        <a:bodyPr/>
        <a:lstStyle/>
        <a:p>
          <a:endParaRPr lang="nl-NL"/>
        </a:p>
      </dgm:t>
    </dgm:pt>
    <dgm:pt modelId="{F2C48E85-BCA5-4B33-9FBD-3318F572B87C}" type="pres">
      <dgm:prSet presAssocID="{AF0806EC-467D-4616-8829-2164CF9745BA}" presName="node" presStyleLbl="node1" presStyleIdx="2" presStyleCnt="5">
        <dgm:presLayoutVars>
          <dgm:bulletEnabled val="1"/>
        </dgm:presLayoutVars>
      </dgm:prSet>
      <dgm:spPr/>
      <dgm:t>
        <a:bodyPr/>
        <a:lstStyle/>
        <a:p>
          <a:endParaRPr lang="nl-NL"/>
        </a:p>
      </dgm:t>
    </dgm:pt>
    <dgm:pt modelId="{B52046F2-F100-47C0-9CDC-E01608EC2281}" type="pres">
      <dgm:prSet presAssocID="{63AD972B-2BF2-4E32-A42F-A0F10336284B}" presName="sibTrans" presStyleLbl="sibTrans2D1" presStyleIdx="2" presStyleCnt="5"/>
      <dgm:spPr/>
      <dgm:t>
        <a:bodyPr/>
        <a:lstStyle/>
        <a:p>
          <a:endParaRPr lang="nl-NL"/>
        </a:p>
      </dgm:t>
    </dgm:pt>
    <dgm:pt modelId="{7A97D264-B74C-4740-B565-BAE3D2B0B8B4}" type="pres">
      <dgm:prSet presAssocID="{63AD972B-2BF2-4E32-A42F-A0F10336284B}" presName="connectorText" presStyleLbl="sibTrans2D1" presStyleIdx="2" presStyleCnt="5"/>
      <dgm:spPr/>
      <dgm:t>
        <a:bodyPr/>
        <a:lstStyle/>
        <a:p>
          <a:endParaRPr lang="nl-NL"/>
        </a:p>
      </dgm:t>
    </dgm:pt>
    <dgm:pt modelId="{72719E1C-E220-49DF-AD2A-181D67FE60DB}" type="pres">
      <dgm:prSet presAssocID="{E46CCB1C-3AE9-42EF-9AB1-CA0AB972E9F3}" presName="node" presStyleLbl="node1" presStyleIdx="3" presStyleCnt="5">
        <dgm:presLayoutVars>
          <dgm:bulletEnabled val="1"/>
        </dgm:presLayoutVars>
      </dgm:prSet>
      <dgm:spPr/>
      <dgm:t>
        <a:bodyPr/>
        <a:lstStyle/>
        <a:p>
          <a:endParaRPr lang="nl-NL"/>
        </a:p>
      </dgm:t>
    </dgm:pt>
    <dgm:pt modelId="{EE4C0EC0-BF31-4CCE-8388-8BF3F46451AC}" type="pres">
      <dgm:prSet presAssocID="{C2217B81-8C09-414D-8A97-25E951110AAB}" presName="sibTrans" presStyleLbl="sibTrans2D1" presStyleIdx="3" presStyleCnt="5"/>
      <dgm:spPr/>
      <dgm:t>
        <a:bodyPr/>
        <a:lstStyle/>
        <a:p>
          <a:endParaRPr lang="nl-NL"/>
        </a:p>
      </dgm:t>
    </dgm:pt>
    <dgm:pt modelId="{DDD920EB-45CF-4E71-AC77-7610519AE09C}" type="pres">
      <dgm:prSet presAssocID="{C2217B81-8C09-414D-8A97-25E951110AAB}" presName="connectorText" presStyleLbl="sibTrans2D1" presStyleIdx="3" presStyleCnt="5"/>
      <dgm:spPr/>
      <dgm:t>
        <a:bodyPr/>
        <a:lstStyle/>
        <a:p>
          <a:endParaRPr lang="nl-NL"/>
        </a:p>
      </dgm:t>
    </dgm:pt>
    <dgm:pt modelId="{BE97162B-E88E-4FC2-A070-23145F2EC9F8}" type="pres">
      <dgm:prSet presAssocID="{786C4437-CD35-4A77-A41C-568861B1CA51}" presName="node" presStyleLbl="node1" presStyleIdx="4" presStyleCnt="5">
        <dgm:presLayoutVars>
          <dgm:bulletEnabled val="1"/>
        </dgm:presLayoutVars>
      </dgm:prSet>
      <dgm:spPr/>
      <dgm:t>
        <a:bodyPr/>
        <a:lstStyle/>
        <a:p>
          <a:endParaRPr lang="nl-NL"/>
        </a:p>
      </dgm:t>
    </dgm:pt>
    <dgm:pt modelId="{11D905F4-018D-44B8-BE1D-E7676CE5E559}" type="pres">
      <dgm:prSet presAssocID="{E4D31688-1E0B-45B9-BC80-8540930BD4C2}" presName="sibTrans" presStyleLbl="sibTrans2D1" presStyleIdx="4" presStyleCnt="5"/>
      <dgm:spPr/>
      <dgm:t>
        <a:bodyPr/>
        <a:lstStyle/>
        <a:p>
          <a:endParaRPr lang="nl-NL"/>
        </a:p>
      </dgm:t>
    </dgm:pt>
    <dgm:pt modelId="{24B4E24E-7BAF-42D1-BF27-CD556BEB8E6B}" type="pres">
      <dgm:prSet presAssocID="{E4D31688-1E0B-45B9-BC80-8540930BD4C2}" presName="connectorText" presStyleLbl="sibTrans2D1" presStyleIdx="4" presStyleCnt="5"/>
      <dgm:spPr/>
      <dgm:t>
        <a:bodyPr/>
        <a:lstStyle/>
        <a:p>
          <a:endParaRPr lang="nl-NL"/>
        </a:p>
      </dgm:t>
    </dgm:pt>
  </dgm:ptLst>
  <dgm:cxnLst>
    <dgm:cxn modelId="{8BC0CF76-0F4F-4B68-88C2-18252D3155EC}" srcId="{37F80A5C-F798-4BA6-9FAB-4AC69D4DAD27}" destId="{E46CCB1C-3AE9-42EF-9AB1-CA0AB972E9F3}" srcOrd="3" destOrd="0" parTransId="{42DF702E-7216-4D4D-A923-5D1DF02FBB71}" sibTransId="{C2217B81-8C09-414D-8A97-25E951110AAB}"/>
    <dgm:cxn modelId="{91F29542-4EF4-4CB8-9B11-A3BA5CEC441E}" type="presOf" srcId="{07C01214-4A86-4A65-890D-DADB66F8B564}" destId="{D42041E2-8D59-4739-A03F-889808F3533B}" srcOrd="0" destOrd="0" presId="urn:microsoft.com/office/officeart/2005/8/layout/cycle2"/>
    <dgm:cxn modelId="{4F59A739-2B0D-45BB-89A4-7FBB41A47FBA}" srcId="{37F80A5C-F798-4BA6-9FAB-4AC69D4DAD27}" destId="{DCC7B9C6-B165-4971-AE34-467CA1F512BE}" srcOrd="1" destOrd="0" parTransId="{DC9C6194-285F-45FA-A559-B464951FF55C}" sibTransId="{3679694A-39CE-4475-8225-DB6A6FF1D411}"/>
    <dgm:cxn modelId="{C4FD71BB-AB82-45DD-8EE9-0376DB3732E5}" type="presOf" srcId="{AF0806EC-467D-4616-8829-2164CF9745BA}" destId="{F2C48E85-BCA5-4B33-9FBD-3318F572B87C}" srcOrd="0" destOrd="0" presId="urn:microsoft.com/office/officeart/2005/8/layout/cycle2"/>
    <dgm:cxn modelId="{CBA8AD92-4C6E-4685-9313-D0285802BAC8}" type="presOf" srcId="{C2217B81-8C09-414D-8A97-25E951110AAB}" destId="{EE4C0EC0-BF31-4CCE-8388-8BF3F46451AC}" srcOrd="0" destOrd="0" presId="urn:microsoft.com/office/officeart/2005/8/layout/cycle2"/>
    <dgm:cxn modelId="{ECEB9A3E-DD5A-4056-8AAE-7B6A80D6EF0D}" type="presOf" srcId="{E4D31688-1E0B-45B9-BC80-8540930BD4C2}" destId="{24B4E24E-7BAF-42D1-BF27-CD556BEB8E6B}" srcOrd="1" destOrd="0" presId="urn:microsoft.com/office/officeart/2005/8/layout/cycle2"/>
    <dgm:cxn modelId="{A1242876-3942-4AC4-BBC2-55D91DFDE820}" srcId="{37F80A5C-F798-4BA6-9FAB-4AC69D4DAD27}" destId="{AF0806EC-467D-4616-8829-2164CF9745BA}" srcOrd="2" destOrd="0" parTransId="{BE486C8A-7136-487C-8376-148416F0A190}" sibTransId="{63AD972B-2BF2-4E32-A42F-A0F10336284B}"/>
    <dgm:cxn modelId="{F05E0DFC-8D1E-4BFF-AC45-0B7EA9327902}" type="presOf" srcId="{786C4437-CD35-4A77-A41C-568861B1CA51}" destId="{BE97162B-E88E-4FC2-A070-23145F2EC9F8}" srcOrd="0" destOrd="0" presId="urn:microsoft.com/office/officeart/2005/8/layout/cycle2"/>
    <dgm:cxn modelId="{5535D58F-6552-4F34-AEEF-6035AFB0BF98}" type="presOf" srcId="{63AD972B-2BF2-4E32-A42F-A0F10336284B}" destId="{B52046F2-F100-47C0-9CDC-E01608EC2281}" srcOrd="0" destOrd="0" presId="urn:microsoft.com/office/officeart/2005/8/layout/cycle2"/>
    <dgm:cxn modelId="{75393EAA-2323-479E-8DDC-39FFC5F43707}" type="presOf" srcId="{3679694A-39CE-4475-8225-DB6A6FF1D411}" destId="{6906EBC9-144B-4933-A518-14D4EB7D2CE8}" srcOrd="1" destOrd="0" presId="urn:microsoft.com/office/officeart/2005/8/layout/cycle2"/>
    <dgm:cxn modelId="{D83DDCE6-55AB-43A5-A00E-2B65D0F6A0E8}" type="presOf" srcId="{E4D31688-1E0B-45B9-BC80-8540930BD4C2}" destId="{11D905F4-018D-44B8-BE1D-E7676CE5E559}" srcOrd="0" destOrd="0" presId="urn:microsoft.com/office/officeart/2005/8/layout/cycle2"/>
    <dgm:cxn modelId="{F7B05838-7A8C-43BE-8BBB-03A607ACB6CD}" type="presOf" srcId="{63AD972B-2BF2-4E32-A42F-A0F10336284B}" destId="{7A97D264-B74C-4740-B565-BAE3D2B0B8B4}" srcOrd="1" destOrd="0" presId="urn:microsoft.com/office/officeart/2005/8/layout/cycle2"/>
    <dgm:cxn modelId="{523EE44B-146D-4C76-B5AF-3ED1B4365ABF}" type="presOf" srcId="{DCC7B9C6-B165-4971-AE34-467CA1F512BE}" destId="{78932410-1C90-4A77-BDE2-22447FEC65FB}" srcOrd="0" destOrd="0" presId="urn:microsoft.com/office/officeart/2005/8/layout/cycle2"/>
    <dgm:cxn modelId="{73CFA063-798D-468B-98D1-AD7323D172FE}" srcId="{37F80A5C-F798-4BA6-9FAB-4AC69D4DAD27}" destId="{786C4437-CD35-4A77-A41C-568861B1CA51}" srcOrd="4" destOrd="0" parTransId="{EC2E7B2A-8BA2-450A-ADDA-C62773EB4D2B}" sibTransId="{E4D31688-1E0B-45B9-BC80-8540930BD4C2}"/>
    <dgm:cxn modelId="{A58A8A57-3369-4751-8493-563F755F2AE3}" type="presOf" srcId="{2D5CF1FB-B51C-4D75-9C16-5494163B4F53}" destId="{91043261-4DF3-4D1C-931E-860E45C8C69D}" srcOrd="1" destOrd="0" presId="urn:microsoft.com/office/officeart/2005/8/layout/cycle2"/>
    <dgm:cxn modelId="{FA1147AD-7297-47EE-8343-173E112C8DA6}" type="presOf" srcId="{C2217B81-8C09-414D-8A97-25E951110AAB}" destId="{DDD920EB-45CF-4E71-AC77-7610519AE09C}" srcOrd="1" destOrd="0" presId="urn:microsoft.com/office/officeart/2005/8/layout/cycle2"/>
    <dgm:cxn modelId="{C7D48187-2E1E-47CB-BE5E-88F6A1A70171}" type="presOf" srcId="{E46CCB1C-3AE9-42EF-9AB1-CA0AB972E9F3}" destId="{72719E1C-E220-49DF-AD2A-181D67FE60DB}" srcOrd="0" destOrd="0" presId="urn:microsoft.com/office/officeart/2005/8/layout/cycle2"/>
    <dgm:cxn modelId="{BED6B87E-783F-4A63-82EB-F6C52458D938}" type="presOf" srcId="{2D5CF1FB-B51C-4D75-9C16-5494163B4F53}" destId="{F394A1F0-39FE-4F50-A97F-B6387893F8B9}" srcOrd="0" destOrd="0" presId="urn:microsoft.com/office/officeart/2005/8/layout/cycle2"/>
    <dgm:cxn modelId="{77EEF6E8-C4F2-4DBB-9AF2-C5EC017EF558}" type="presOf" srcId="{3679694A-39CE-4475-8225-DB6A6FF1D411}" destId="{F5F19307-5724-4046-9D8B-5B426D52F9CF}" srcOrd="0" destOrd="0" presId="urn:microsoft.com/office/officeart/2005/8/layout/cycle2"/>
    <dgm:cxn modelId="{C0B3040A-FD4D-4135-A4E8-A3F1394C5281}" type="presOf" srcId="{37F80A5C-F798-4BA6-9FAB-4AC69D4DAD27}" destId="{79D64557-BFAF-464D-BD55-8F777465491B}" srcOrd="0" destOrd="0" presId="urn:microsoft.com/office/officeart/2005/8/layout/cycle2"/>
    <dgm:cxn modelId="{19833756-E4E3-4FE5-B6F1-9D9A7586593E}" srcId="{37F80A5C-F798-4BA6-9FAB-4AC69D4DAD27}" destId="{07C01214-4A86-4A65-890D-DADB66F8B564}" srcOrd="0" destOrd="0" parTransId="{98CF7425-15B0-401F-B3C2-000AC8FF8A8F}" sibTransId="{2D5CF1FB-B51C-4D75-9C16-5494163B4F53}"/>
    <dgm:cxn modelId="{D02E08C3-74D1-4709-B017-5FE870C828F8}" type="presParOf" srcId="{79D64557-BFAF-464D-BD55-8F777465491B}" destId="{D42041E2-8D59-4739-A03F-889808F3533B}" srcOrd="0" destOrd="0" presId="urn:microsoft.com/office/officeart/2005/8/layout/cycle2"/>
    <dgm:cxn modelId="{FE645FE9-A74D-4584-9863-CE9CF16C1A0B}" type="presParOf" srcId="{79D64557-BFAF-464D-BD55-8F777465491B}" destId="{F394A1F0-39FE-4F50-A97F-B6387893F8B9}" srcOrd="1" destOrd="0" presId="urn:microsoft.com/office/officeart/2005/8/layout/cycle2"/>
    <dgm:cxn modelId="{C72F632A-A077-4C22-AFED-2FA566FE49B6}" type="presParOf" srcId="{F394A1F0-39FE-4F50-A97F-B6387893F8B9}" destId="{91043261-4DF3-4D1C-931E-860E45C8C69D}" srcOrd="0" destOrd="0" presId="urn:microsoft.com/office/officeart/2005/8/layout/cycle2"/>
    <dgm:cxn modelId="{92320634-7F66-43D5-B293-37A4F930DEDE}" type="presParOf" srcId="{79D64557-BFAF-464D-BD55-8F777465491B}" destId="{78932410-1C90-4A77-BDE2-22447FEC65FB}" srcOrd="2" destOrd="0" presId="urn:microsoft.com/office/officeart/2005/8/layout/cycle2"/>
    <dgm:cxn modelId="{B7466346-86A7-4DD0-AE0D-C89F8919832A}" type="presParOf" srcId="{79D64557-BFAF-464D-BD55-8F777465491B}" destId="{F5F19307-5724-4046-9D8B-5B426D52F9CF}" srcOrd="3" destOrd="0" presId="urn:microsoft.com/office/officeart/2005/8/layout/cycle2"/>
    <dgm:cxn modelId="{2DB6D566-3ACD-4277-B4F1-8E447DBADBA6}" type="presParOf" srcId="{F5F19307-5724-4046-9D8B-5B426D52F9CF}" destId="{6906EBC9-144B-4933-A518-14D4EB7D2CE8}" srcOrd="0" destOrd="0" presId="urn:microsoft.com/office/officeart/2005/8/layout/cycle2"/>
    <dgm:cxn modelId="{2BAAE7A3-0AA5-48A7-A798-4E8C3BF51EAF}" type="presParOf" srcId="{79D64557-BFAF-464D-BD55-8F777465491B}" destId="{F2C48E85-BCA5-4B33-9FBD-3318F572B87C}" srcOrd="4" destOrd="0" presId="urn:microsoft.com/office/officeart/2005/8/layout/cycle2"/>
    <dgm:cxn modelId="{4A42C47A-1571-4778-93F1-8D8C32725BBF}" type="presParOf" srcId="{79D64557-BFAF-464D-BD55-8F777465491B}" destId="{B52046F2-F100-47C0-9CDC-E01608EC2281}" srcOrd="5" destOrd="0" presId="urn:microsoft.com/office/officeart/2005/8/layout/cycle2"/>
    <dgm:cxn modelId="{D2E5B4CD-B7D4-46BC-8F4D-58DBC44B2274}" type="presParOf" srcId="{B52046F2-F100-47C0-9CDC-E01608EC2281}" destId="{7A97D264-B74C-4740-B565-BAE3D2B0B8B4}" srcOrd="0" destOrd="0" presId="urn:microsoft.com/office/officeart/2005/8/layout/cycle2"/>
    <dgm:cxn modelId="{B5BE8FC7-8C20-47A5-9227-FC53DD25B333}" type="presParOf" srcId="{79D64557-BFAF-464D-BD55-8F777465491B}" destId="{72719E1C-E220-49DF-AD2A-181D67FE60DB}" srcOrd="6" destOrd="0" presId="urn:microsoft.com/office/officeart/2005/8/layout/cycle2"/>
    <dgm:cxn modelId="{903574AB-B729-46CF-A966-26A8BC3E155D}" type="presParOf" srcId="{79D64557-BFAF-464D-BD55-8F777465491B}" destId="{EE4C0EC0-BF31-4CCE-8388-8BF3F46451AC}" srcOrd="7" destOrd="0" presId="urn:microsoft.com/office/officeart/2005/8/layout/cycle2"/>
    <dgm:cxn modelId="{58478AD7-61F6-4C6D-B8EA-BFCDF7532691}" type="presParOf" srcId="{EE4C0EC0-BF31-4CCE-8388-8BF3F46451AC}" destId="{DDD920EB-45CF-4E71-AC77-7610519AE09C}" srcOrd="0" destOrd="0" presId="urn:microsoft.com/office/officeart/2005/8/layout/cycle2"/>
    <dgm:cxn modelId="{88FC44D3-ABAE-418A-B348-3D57A718D377}" type="presParOf" srcId="{79D64557-BFAF-464D-BD55-8F777465491B}" destId="{BE97162B-E88E-4FC2-A070-23145F2EC9F8}" srcOrd="8" destOrd="0" presId="urn:microsoft.com/office/officeart/2005/8/layout/cycle2"/>
    <dgm:cxn modelId="{901EBBFB-7402-410E-A7F9-AF0C0825B694}" type="presParOf" srcId="{79D64557-BFAF-464D-BD55-8F777465491B}" destId="{11D905F4-018D-44B8-BE1D-E7676CE5E559}" srcOrd="9" destOrd="0" presId="urn:microsoft.com/office/officeart/2005/8/layout/cycle2"/>
    <dgm:cxn modelId="{82D00BE0-87F0-4526-BE5C-B5C1CC43F12B}" type="presParOf" srcId="{11D905F4-018D-44B8-BE1D-E7676CE5E559}" destId="{24B4E24E-7BAF-42D1-BF27-CD556BEB8E6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041E2-8D59-4739-A03F-889808F3533B}">
      <dsp:nvSpPr>
        <dsp:cNvPr id="0" name=""/>
        <dsp:cNvSpPr/>
      </dsp:nvSpPr>
      <dsp:spPr>
        <a:xfrm>
          <a:off x="3246437" y="534"/>
          <a:ext cx="1635124" cy="16351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a:t>Risico’s vasten</a:t>
          </a:r>
          <a:endParaRPr lang="nl-NL" sz="1400" kern="1200" dirty="0"/>
        </a:p>
      </dsp:txBody>
      <dsp:txXfrm>
        <a:off x="3485895" y="239992"/>
        <a:ext cx="1156208" cy="1156208"/>
      </dsp:txXfrm>
    </dsp:sp>
    <dsp:sp modelId="{F394A1F0-39FE-4F50-A97F-B6387893F8B9}">
      <dsp:nvSpPr>
        <dsp:cNvPr id="0" name=""/>
        <dsp:cNvSpPr/>
      </dsp:nvSpPr>
      <dsp:spPr>
        <a:xfrm rot="2160000">
          <a:off x="4830234" y="125730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4842728" y="1329221"/>
        <a:ext cx="305286" cy="331112"/>
      </dsp:txXfrm>
    </dsp:sp>
    <dsp:sp modelId="{78932410-1C90-4A77-BDE2-22447FEC65FB}">
      <dsp:nvSpPr>
        <dsp:cNvPr id="0" name=""/>
        <dsp:cNvSpPr/>
      </dsp:nvSpPr>
      <dsp:spPr>
        <a:xfrm>
          <a:off x="5235001" y="1445310"/>
          <a:ext cx="1635124" cy="16351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a:t>Tijdig vasten verbreken</a:t>
          </a:r>
          <a:endParaRPr lang="nl-NL" sz="1400" kern="1200" dirty="0"/>
        </a:p>
      </dsp:txBody>
      <dsp:txXfrm>
        <a:off x="5474459" y="1684768"/>
        <a:ext cx="1156208" cy="1156208"/>
      </dsp:txXfrm>
    </dsp:sp>
    <dsp:sp modelId="{F5F19307-5724-4046-9D8B-5B426D52F9CF}">
      <dsp:nvSpPr>
        <dsp:cNvPr id="0" name=""/>
        <dsp:cNvSpPr/>
      </dsp:nvSpPr>
      <dsp:spPr>
        <a:xfrm rot="6480000">
          <a:off x="5458534" y="3144055"/>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5544168" y="3192209"/>
        <a:ext cx="305286" cy="331112"/>
      </dsp:txXfrm>
    </dsp:sp>
    <dsp:sp modelId="{F2C48E85-BCA5-4B33-9FBD-3318F572B87C}">
      <dsp:nvSpPr>
        <dsp:cNvPr id="0" name=""/>
        <dsp:cNvSpPr/>
      </dsp:nvSpPr>
      <dsp:spPr>
        <a:xfrm>
          <a:off x="4475437" y="3783007"/>
          <a:ext cx="1635124" cy="16351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a:t>Glucose (zelf)meting</a:t>
          </a:r>
          <a:endParaRPr lang="nl-NL" sz="1400" kern="1200" dirty="0"/>
        </a:p>
      </dsp:txBody>
      <dsp:txXfrm>
        <a:off x="4714895" y="4022465"/>
        <a:ext cx="1156208" cy="1156208"/>
      </dsp:txXfrm>
    </dsp:sp>
    <dsp:sp modelId="{B52046F2-F100-47C0-9CDC-E01608EC2281}">
      <dsp:nvSpPr>
        <dsp:cNvPr id="0" name=""/>
        <dsp:cNvSpPr/>
      </dsp:nvSpPr>
      <dsp:spPr>
        <a:xfrm rot="10800000">
          <a:off x="3858281" y="432464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3989118" y="4435013"/>
        <a:ext cx="305286" cy="331112"/>
      </dsp:txXfrm>
    </dsp:sp>
    <dsp:sp modelId="{72719E1C-E220-49DF-AD2A-181D67FE60DB}">
      <dsp:nvSpPr>
        <dsp:cNvPr id="0" name=""/>
        <dsp:cNvSpPr/>
      </dsp:nvSpPr>
      <dsp:spPr>
        <a:xfrm>
          <a:off x="2017437" y="3783007"/>
          <a:ext cx="1635124" cy="16351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a:t>Medicatie-aanpassing</a:t>
          </a:r>
          <a:endParaRPr lang="nl-NL" sz="1400" kern="1200" dirty="0"/>
        </a:p>
      </dsp:txBody>
      <dsp:txXfrm>
        <a:off x="2256895" y="4022465"/>
        <a:ext cx="1156208" cy="1156208"/>
      </dsp:txXfrm>
    </dsp:sp>
    <dsp:sp modelId="{EE4C0EC0-BF31-4CCE-8388-8BF3F46451AC}">
      <dsp:nvSpPr>
        <dsp:cNvPr id="0" name=""/>
        <dsp:cNvSpPr/>
      </dsp:nvSpPr>
      <dsp:spPr>
        <a:xfrm rot="15120000">
          <a:off x="2240970" y="3167533"/>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0800000">
        <a:off x="2326604" y="3340121"/>
        <a:ext cx="305286" cy="331112"/>
      </dsp:txXfrm>
    </dsp:sp>
    <dsp:sp modelId="{BE97162B-E88E-4FC2-A070-23145F2EC9F8}">
      <dsp:nvSpPr>
        <dsp:cNvPr id="0" name=""/>
        <dsp:cNvSpPr/>
      </dsp:nvSpPr>
      <dsp:spPr>
        <a:xfrm>
          <a:off x="1257873" y="1445310"/>
          <a:ext cx="1635124" cy="163512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NL" sz="1400" b="1" kern="1200" dirty="0"/>
            <a:t>Voeding en lichamelijke activiteit</a:t>
          </a:r>
          <a:endParaRPr lang="nl-NL" sz="1400" kern="1200" dirty="0"/>
        </a:p>
      </dsp:txBody>
      <dsp:txXfrm>
        <a:off x="1497331" y="1684768"/>
        <a:ext cx="1156208" cy="1156208"/>
      </dsp:txXfrm>
    </dsp:sp>
    <dsp:sp modelId="{11D905F4-018D-44B8-BE1D-E7676CE5E559}">
      <dsp:nvSpPr>
        <dsp:cNvPr id="0" name=""/>
        <dsp:cNvSpPr/>
      </dsp:nvSpPr>
      <dsp:spPr>
        <a:xfrm rot="19440000">
          <a:off x="2841670" y="127181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a:off x="2854164" y="1420635"/>
        <a:ext cx="305286" cy="3311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0F984-973B-4A0E-A9DE-09E046778E0F}" type="datetimeFigureOut">
              <a:rPr lang="fr-FR" smtClean="0"/>
              <a:pPr/>
              <a:t>22/03/2022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02E4E-6226-451E-8D46-5999959AC3AD}" type="slidenum">
              <a:rPr lang="fr-FR" smtClean="0"/>
              <a:pPr/>
              <a:t>‹nr.›</a:t>
            </a:fld>
            <a:endParaRPr lang="fr-FR"/>
          </a:p>
        </p:txBody>
      </p:sp>
    </p:spTree>
    <p:extLst>
      <p:ext uri="{BB962C8B-B14F-4D97-AF65-F5344CB8AC3E}">
        <p14:creationId xmlns:p14="http://schemas.microsoft.com/office/powerpoint/2010/main" val="184968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uisarts-migrant.nl/ramadan-2/%2309cc417aa8aebce3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Dit onderwijsprogramma ondersteunend aan het NDF-programma “Diabetes en Diversiteit” </a:t>
            </a:r>
            <a:r>
              <a:rPr lang="nl-NL" sz="1200" b="0" dirty="0">
                <a:solidFill>
                  <a:srgbClr val="C00000"/>
                </a:solidFill>
              </a:rPr>
              <a:t>in samenwerking met de </a:t>
            </a:r>
            <a:r>
              <a:rPr lang="nl-NL" sz="1200" b="0" dirty="0" err="1">
                <a:solidFill>
                  <a:srgbClr val="C00000"/>
                </a:solidFill>
              </a:rPr>
              <a:t>JvO</a:t>
            </a:r>
            <a:r>
              <a:rPr lang="nl-NL" sz="1200" b="0" dirty="0">
                <a:solidFill>
                  <a:srgbClr val="C00000"/>
                </a:solidFill>
              </a:rPr>
              <a:t> stichting</a:t>
            </a:r>
            <a:r>
              <a:rPr lang="nl-NL" sz="1200" b="1" dirty="0">
                <a:solidFill>
                  <a:srgbClr val="C00000"/>
                </a:solidFill>
              </a:rPr>
              <a:t>, </a:t>
            </a:r>
            <a:r>
              <a:rPr lang="nl-NL" dirty="0"/>
              <a:t>wordt u aangeboden ihkv het Diabetes en ramadan project (ZonMw) van de afdeling huisartsgeneeskunde</a:t>
            </a:r>
            <a:r>
              <a:rPr lang="nl-NL" baseline="0" dirty="0"/>
              <a:t> </a:t>
            </a:r>
            <a:r>
              <a:rPr lang="nl-NL" dirty="0"/>
              <a:t>van Amsterdam</a:t>
            </a:r>
            <a:r>
              <a:rPr lang="nl-NL" baseline="0" dirty="0"/>
              <a:t> UMC, locatie </a:t>
            </a:r>
            <a:r>
              <a:rPr lang="nl-NL" dirty="0"/>
              <a:t>VUmc</a:t>
            </a:r>
            <a:r>
              <a:rPr lang="nl-NL" baseline="0" dirty="0"/>
              <a:t>.</a:t>
            </a:r>
            <a:endParaRPr lang="nl-NL" dirty="0"/>
          </a:p>
          <a:p>
            <a:r>
              <a:rPr lang="nl-NL" dirty="0"/>
              <a:t>Al een aantal jaar wordt er vanuit de NDF en Jan van Ooijen stichting in</a:t>
            </a:r>
            <a:r>
              <a:rPr lang="nl-NL" baseline="0" dirty="0"/>
              <a:t> samenwerking met maatschappelijke partner </a:t>
            </a:r>
            <a:r>
              <a:rPr lang="nl-NL" baseline="0" dirty="0" err="1"/>
              <a:t>Sanofi</a:t>
            </a:r>
            <a:r>
              <a:rPr lang="nl-NL" baseline="0" dirty="0"/>
              <a:t> aandacht gegeven aan de ramadan en mensen met diabetes.</a:t>
            </a:r>
          </a:p>
          <a:p>
            <a:r>
              <a:rPr lang="nl-NL" baseline="0" dirty="0"/>
              <a:t>In het kader hiervan is een toolbox ontwikkeld met daarin een folder met informatie over ramadan en diabetes en adviezen voor behandelaars. Daarnaast is er ook een medicatie aanpassingschema met handvatten hoe medicatie kan worden aangepast tijdens het vasten met het oog op het voorkomen van (te heftige) ontregeling van de glucosewaarden. Waarbij allereerst het voorkomen van hypoglycaemie het doel is.</a:t>
            </a:r>
          </a:p>
          <a:p>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De eerste versie is ontwikkeld in het MC Slotervaart, en vervolgens in samenwerking met het MC Haaglanden aangepast en </a:t>
            </a:r>
            <a:r>
              <a:rPr lang="nl-NL" b="0" baseline="0" dirty="0">
                <a:solidFill>
                  <a:srgbClr val="C00000"/>
                </a:solidFill>
              </a:rPr>
              <a:t>doorontwikkeld.</a:t>
            </a:r>
          </a:p>
          <a:p>
            <a:r>
              <a:rPr lang="nl-NL" baseline="0" dirty="0"/>
              <a:t>Een van de eerste versies is gepubliceerd in 2008 in het NTvG (</a:t>
            </a:r>
            <a:r>
              <a:rPr lang="nl-NL" sz="1200" b="0" i="0" kern="1200" dirty="0">
                <a:solidFill>
                  <a:schemeClr val="tx1"/>
                </a:solidFill>
                <a:latin typeface="+mn-lt"/>
                <a:ea typeface="+mn-ea"/>
                <a:cs typeface="+mn-cs"/>
              </a:rPr>
              <a:t>Ahdi M, Malki F, van Oosten W, Gerdes VE, Meesters EW. Ned Tijdschr Geneeskd. 2008 Aug 23;152(34):1871-4)</a:t>
            </a:r>
          </a:p>
          <a:p>
            <a:r>
              <a:rPr lang="nl-NL" baseline="0" dirty="0"/>
              <a:t>Na introductie van de toolbox is er in twee ronden commentaar gevraagd aan zowel stakeholders (diverse disciplines vertegenwoordigd in de NDF) als vanuit gebruikers uit het veld op de inhoud van de folder en op de adviezen in het medicatie schema. De stakeholders en gebruikers zijn daarvoor samen gekomen in een door de NDF en JVO georganiseerde conferentie.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Mede op basis van deze feedback zijn er verdere aanpassingen gedaan. </a:t>
            </a:r>
          </a:p>
          <a:p>
            <a:r>
              <a:rPr lang="nl-NL" baseline="0" dirty="0"/>
              <a:t>Door het gebrek aan goede RCT’s is de evidence vooral op “expert opinion niveau.” Echter is door de jaren heen de inhoud van de folder en het medicatie aanpassingsschema zodanig in de praktijk getoetst en aangepast aan commentaar/advies uit het veld dat een verder uitrollen van het project op zijn plaats is.</a:t>
            </a:r>
          </a:p>
          <a:p>
            <a:endParaRPr lang="nl-NL" baseline="0" dirty="0"/>
          </a:p>
          <a:p>
            <a:r>
              <a:rPr lang="nl-NL" b="0" baseline="0" dirty="0"/>
              <a:t>In september 2017 is het Diabetes en ramadan implementatie project vanuit de afdeling huisartsgeneeskunde van Amsterdam UMC, locatie VUmc van start gegaan, dat mogelijk werd gemaakt door ZonMw. </a:t>
            </a:r>
          </a:p>
          <a:p>
            <a:r>
              <a:rPr lang="nl-NL" b="0" baseline="0" dirty="0"/>
              <a:t>In de studie wordt onderzocht hoe de diabeteszorg voor Marokkaanse en Turkse mensen met type 2 diabetes mellitus rondom de ramadan structureel georganiseerd kan worden.</a:t>
            </a:r>
            <a:r>
              <a:rPr lang="nl-NL" b="1" baseline="0" dirty="0"/>
              <a:t> </a:t>
            </a:r>
            <a:r>
              <a:rPr lang="nl-NL" b="0" baseline="0" dirty="0"/>
              <a:t>Een belangrijkste component van het project is de nauwe samenwerking met huisartsenpraktijken en moskeeën in Amsterdam, om mensen met diabetes te voorzien van een gelijkluidende boodschap omtrent het onderwerp. Voorafgaand aan de ramadan worden voorlichtingsbijeenkomsten voor mensen met diabetes georganiseerd in moskeeën en huisartsenpraktijken. Tevens is er aanvullende voorlichtingsmateriaal voor patiënten en zorgverleners ontwikkeld. Deze is te raadplegen op de website van de NDF, zie toolbox Diabetes en ramadan.</a:t>
            </a:r>
            <a:endParaRPr lang="nl-NL" b="1" baseline="0" dirty="0"/>
          </a:p>
          <a:p>
            <a:endParaRPr lang="nl-NL" b="1" baseline="0" dirty="0"/>
          </a:p>
          <a:p>
            <a:r>
              <a:rPr lang="nl-NL" baseline="0" dirty="0"/>
              <a:t>U heeft hierbij ook de toolbox ontvangen waarbij later bij het behandelen van de casus het bijgevoegde aanpassingsschema kan worden gebruikt. Zoals gezegd is deze opgesteld op basis van kennis van de werkingskarakteristieken van de diverse medicamenten én ervaring. Dit laat zeker ruimte voor inbreng/discussie vanuit de zaal die niet per se aansluit bij het schema.</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a:t>
            </a:fld>
            <a:endParaRPr lang="fr-FR"/>
          </a:p>
        </p:txBody>
      </p:sp>
    </p:spTree>
    <p:extLst>
      <p:ext uri="{BB962C8B-B14F-4D97-AF65-F5344CB8AC3E}">
        <p14:creationId xmlns:p14="http://schemas.microsoft.com/office/powerpoint/2010/main" val="303724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ym typeface="Wingdings" panose="05000000000000000000" pitchFamily="2" charset="2"/>
              </a:rPr>
              <a:t>De meest voorkomende risico’s geassocieerd met vasten zijn een hypo- en hyperglycaemie.</a:t>
            </a:r>
          </a:p>
          <a:p>
            <a:endParaRPr lang="nl-NL" dirty="0">
              <a:sym typeface="Wingdings" panose="05000000000000000000" pitchFamily="2" charset="2"/>
            </a:endParaRPr>
          </a:p>
          <a:p>
            <a:pPr marL="171450" indent="-171450">
              <a:buFont typeface="Wingdings" panose="05000000000000000000" pitchFamily="2" charset="2"/>
              <a:buChar char="§"/>
            </a:pPr>
            <a:r>
              <a:rPr lang="nl-NL" sz="1000" b="0" dirty="0">
                <a:sym typeface="Wingdings" panose="05000000000000000000" pitchFamily="2" charset="2"/>
              </a:rPr>
              <a:t>Hypoglycaemie:</a:t>
            </a:r>
          </a:p>
          <a:p>
            <a:pPr marL="0" indent="0">
              <a:buNone/>
            </a:pPr>
            <a:r>
              <a:rPr lang="nl-NL" dirty="0">
                <a:sym typeface="Wingdings" panose="05000000000000000000" pitchFamily="2" charset="2"/>
              </a:rPr>
              <a:t>Meerdere studies laten het verhoogd risico op een hypo zien. De EPIDIAR [1] studie toonde aan dat type 1 diabeten 4.7x en type 2 diabeten 7.5x verhoogd risico hebben op een hypo tijdens de ramadan in vergelijking met de maanden buiten de ramadan.</a:t>
            </a:r>
            <a:r>
              <a:rPr lang="nl-NL" baseline="0" dirty="0">
                <a:sym typeface="Wingdings" panose="05000000000000000000" pitchFamily="2" charset="2"/>
              </a:rPr>
              <a:t> </a:t>
            </a:r>
            <a:r>
              <a:rPr lang="nl-NL" dirty="0">
                <a:sym typeface="Wingdings" panose="05000000000000000000" pitchFamily="2" charset="2"/>
              </a:rPr>
              <a:t>Een andere studie [2] vond bij 23.7% van het totaal geïncludeerde patiënten een symptomatische hypoglycaemie.</a:t>
            </a:r>
          </a:p>
          <a:p>
            <a:pPr marL="0" indent="0">
              <a:buNone/>
            </a:pPr>
            <a:endParaRPr lang="nl-NL" b="1" dirty="0">
              <a:sym typeface="Wingdings" panose="05000000000000000000" pitchFamily="2" charset="2"/>
            </a:endParaRPr>
          </a:p>
          <a:p>
            <a:pPr marL="0" indent="0">
              <a:buNone/>
            </a:pPr>
            <a:r>
              <a:rPr lang="nl-NL" b="0" dirty="0">
                <a:sym typeface="Wingdings" panose="05000000000000000000" pitchFamily="2" charset="2"/>
              </a:rPr>
              <a:t>Samenvatting</a:t>
            </a:r>
            <a:r>
              <a:rPr lang="nl-NL" b="0" baseline="0" dirty="0">
                <a:sym typeface="Wingdings" panose="05000000000000000000" pitchFamily="2" charset="2"/>
              </a:rPr>
              <a:t> studie </a:t>
            </a:r>
            <a:r>
              <a:rPr lang="nl-NL" b="0" dirty="0" err="1">
                <a:sym typeface="Wingdings" panose="05000000000000000000" pitchFamily="2" charset="2"/>
              </a:rPr>
              <a:t>Ahmedani</a:t>
            </a:r>
            <a:r>
              <a:rPr lang="nl-NL" b="0" dirty="0">
                <a:sym typeface="Wingdings" panose="05000000000000000000" pitchFamily="2" charset="2"/>
              </a:rPr>
              <a:t> et al [2].</a:t>
            </a:r>
          </a:p>
          <a:p>
            <a:pPr marL="0" indent="0">
              <a:buNone/>
            </a:pPr>
            <a:r>
              <a:rPr lang="nl-NL" sz="1200" kern="1200" dirty="0">
                <a:solidFill>
                  <a:schemeClr val="tx1"/>
                </a:solidFill>
                <a:effectLst/>
                <a:latin typeface="+mn-lt"/>
                <a:ea typeface="+mn-ea"/>
                <a:cs typeface="+mn-cs"/>
              </a:rPr>
              <a:t>Een multi-center prospectieve studie in Pakistan waarbij 682 patiënten met DM (96% T2DM) werden geïncludeerd (exclusie: ernstige complicaties of comorbiditeit, hypo unawareness, kwetsbare ouderen). De patiënten kregen van hun eigen diabetesspecialist tijdens het consult educatie over veilig vasten, zoals herkennen symptomen van hypo/hyper en dehydratie, hoe daarop te handelen en leeftijladviezen. De medicatie werd aangepast. In een 2</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consult, 1 maand na de ramadan, werd geëvalueerd hoe</a:t>
            </a:r>
            <a:r>
              <a:rPr lang="nl-NL" sz="1200" kern="1200" baseline="0" dirty="0">
                <a:solidFill>
                  <a:schemeClr val="tx1"/>
                </a:solidFill>
                <a:effectLst/>
                <a:latin typeface="+mn-lt"/>
                <a:ea typeface="+mn-ea"/>
                <a:cs typeface="+mn-cs"/>
              </a:rPr>
              <a:t> de v</a:t>
            </a:r>
            <a:r>
              <a:rPr lang="nl-NL" sz="1200" kern="1200" dirty="0">
                <a:solidFill>
                  <a:schemeClr val="tx1"/>
                </a:solidFill>
                <a:effectLst/>
                <a:latin typeface="+mn-lt"/>
                <a:ea typeface="+mn-ea"/>
                <a:cs typeface="+mn-cs"/>
              </a:rPr>
              <a:t>astenperiode was gegaan. Geen van de patiënten ontwikkelde tijdens de ramadan ernstige complicaties waarvoor ziekenhuisopname noodzakelijk was. </a:t>
            </a:r>
            <a:r>
              <a:rPr lang="nl-NL" dirty="0">
                <a:sym typeface="Wingdings" panose="05000000000000000000" pitchFamily="2" charset="2"/>
              </a:rPr>
              <a:t>23.7% van het totaal aantal patiënten had tijdens de ramadan een symptomatische hypoglycaemie 35.3% (T1DM) en 23.2% (T1DM).</a:t>
            </a:r>
          </a:p>
          <a:p>
            <a:r>
              <a:rPr lang="nl-NL" sz="1200" kern="1200" dirty="0">
                <a:solidFill>
                  <a:schemeClr val="tx1"/>
                </a:solidFill>
                <a:effectLst/>
                <a:latin typeface="+mn-lt"/>
                <a:ea typeface="+mn-ea"/>
                <a:cs typeface="+mn-cs"/>
              </a:rPr>
              <a:t>Alle T1DM en 71% van de T2DM hadden bij een symptomatische hypo hun glucose waarden gemeten. Nav de klachten werd door 33.3% van de T1DM en 48% van de T2DM het vasten verbroken.</a:t>
            </a:r>
          </a:p>
          <a:p>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Hyperglyceamie</a:t>
            </a:r>
            <a:r>
              <a:rPr lang="nl-NL" sz="1200" kern="1200" dirty="0">
                <a:solidFill>
                  <a:schemeClr val="tx1"/>
                </a:solidFill>
                <a:effectLst/>
                <a:latin typeface="+mn-lt"/>
                <a:ea typeface="+mn-ea"/>
                <a:cs typeface="+mn-cs"/>
              </a:rPr>
              <a:t>: 16% van alle patiënten had een symptomatische hyperglcaemie doorgemaakt. Alle T1DM en 78% van de T2DM patiënten hadden bij een symptomatische hyper hun glucosewaarde gemeten. Geen van de </a:t>
            </a:r>
            <a:r>
              <a:rPr lang="nl-NL" sz="1200" b="0" kern="1200" dirty="0">
                <a:solidFill>
                  <a:schemeClr val="tx1"/>
                </a:solidFill>
                <a:effectLst/>
                <a:latin typeface="+mn-lt"/>
                <a:ea typeface="+mn-ea"/>
                <a:cs typeface="+mn-cs"/>
              </a:rPr>
              <a:t>T1DM</a:t>
            </a:r>
            <a:r>
              <a:rPr lang="nl-NL" sz="1200" kern="1200" dirty="0">
                <a:solidFill>
                  <a:schemeClr val="tx1"/>
                </a:solidFill>
                <a:effectLst/>
                <a:latin typeface="+mn-lt"/>
                <a:ea typeface="+mn-ea"/>
                <a:cs typeface="+mn-cs"/>
              </a:rPr>
              <a:t> patiënten en 18.9% van de T2DM patiënten hadden hun vasten verbroken bij symptomen van een hyper</a:t>
            </a:r>
          </a:p>
          <a:p>
            <a:r>
              <a:rPr lang="nl-NL" sz="1200" kern="1200" dirty="0">
                <a:solidFill>
                  <a:schemeClr val="tx1"/>
                </a:solidFill>
                <a:effectLst/>
                <a:latin typeface="+mn-lt"/>
                <a:ea typeface="+mn-ea"/>
                <a:cs typeface="+mn-cs"/>
              </a:rPr>
              <a:t>De gemiddelde glucosewaarde waarop het vasten werd verbroken was 3.3 </a:t>
            </a:r>
            <a:r>
              <a:rPr lang="nl-NL" sz="1200" kern="1200" dirty="0" err="1">
                <a:solidFill>
                  <a:schemeClr val="tx1"/>
                </a:solidFill>
                <a:effectLst/>
                <a:latin typeface="+mn-lt"/>
                <a:ea typeface="+mn-ea"/>
                <a:cs typeface="+mn-cs"/>
              </a:rPr>
              <a:t>mmol</a:t>
            </a:r>
            <a:r>
              <a:rPr lang="nl-NL" sz="1200" kern="1200" dirty="0">
                <a:solidFill>
                  <a:schemeClr val="tx1"/>
                </a:solidFill>
                <a:effectLst/>
                <a:latin typeface="+mn-lt"/>
                <a:ea typeface="+mn-ea"/>
                <a:cs typeface="+mn-cs"/>
              </a:rPr>
              <a:t>/l en 17 mmol/l.</a:t>
            </a:r>
          </a:p>
          <a:p>
            <a:r>
              <a:rPr lang="nl-NL" sz="1200" kern="1200" dirty="0">
                <a:solidFill>
                  <a:schemeClr val="tx1"/>
                </a:solidFill>
                <a:effectLst/>
                <a:latin typeface="+mn-lt"/>
                <a:ea typeface="+mn-ea"/>
                <a:cs typeface="+mn-cs"/>
              </a:rPr>
              <a:t>Deze studie heeft een aantal beperkingen: geen controle groep, redelijk kleine sample size, geen data vóór en na de ramadan ter vergelijking met tijdens de ramadan.</a:t>
            </a:r>
          </a:p>
          <a:p>
            <a:pPr marL="0" indent="0">
              <a:buFont typeface="Wingdings" panose="05000000000000000000" pitchFamily="2" charset="2"/>
              <a:buNone/>
            </a:pPr>
            <a:endParaRPr lang="nl-NL" dirty="0">
              <a:sym typeface="Wingdings" panose="05000000000000000000" pitchFamily="2" charset="2"/>
            </a:endParaRPr>
          </a:p>
          <a:p>
            <a:pPr marL="0" indent="0">
              <a:buFont typeface="Wingdings" panose="05000000000000000000" pitchFamily="2" charset="2"/>
              <a:buNone/>
            </a:pPr>
            <a:r>
              <a:rPr lang="nl-NL" dirty="0">
                <a:sym typeface="Wingdings" panose="05000000000000000000" pitchFamily="2" charset="2"/>
              </a:rPr>
              <a:t>In de CREED [3] studie werden minder hypo’s geobserveerd, 8.8% van de patiënten met T2DM had een hypo. Echter, in de meerderheid van deze episodes was het noodzakelijk om de arts te consulteren of het vasten te verbreken. Zie latere dia voor meer info.</a:t>
            </a:r>
          </a:p>
          <a:p>
            <a:pPr marL="0" indent="0">
              <a:buNone/>
            </a:pPr>
            <a:endParaRPr lang="nl-NL" dirty="0">
              <a:sym typeface="Wingdings" panose="05000000000000000000" pitchFamily="2" charset="2"/>
            </a:endParaRPr>
          </a:p>
          <a:p>
            <a:pPr marL="171450" indent="-171450">
              <a:buFont typeface="Wingdings" panose="05000000000000000000" pitchFamily="2" charset="2"/>
              <a:buChar char="§"/>
            </a:pPr>
            <a:r>
              <a:rPr lang="nl-NL" b="0" dirty="0">
                <a:sym typeface="Wingdings" panose="05000000000000000000" pitchFamily="2" charset="2"/>
              </a:rPr>
              <a:t>Hyperglycaemie:</a:t>
            </a:r>
          </a:p>
          <a:p>
            <a:pPr marL="0" indent="0">
              <a:buNone/>
            </a:pPr>
            <a:r>
              <a:rPr lang="nl-NL" dirty="0">
                <a:sym typeface="Wingdings" panose="05000000000000000000" pitchFamily="2" charset="2"/>
              </a:rPr>
              <a:t>Tijdens de ramadan is er een verhoogd risico op hyperglycaemie. Zo liet de EPIDIAR studie zien dat het risico op een hyper (al dan niet met DKA) 5x zo hoog is tijdens de ramadan.</a:t>
            </a:r>
          </a:p>
          <a:p>
            <a:pPr marL="0" indent="0">
              <a:buNone/>
            </a:pPr>
            <a:r>
              <a:rPr lang="nl-NL" dirty="0">
                <a:sym typeface="Wingdings" panose="05000000000000000000" pitchFamily="2" charset="2"/>
              </a:rPr>
              <a:t>De eerder beschreven studie van Ahmedani toonde aan dat 33.3% (T1DM) en 15.4% (T2DM) </a:t>
            </a:r>
            <a:r>
              <a:rPr lang="nl-NL" dirty="0" err="1">
                <a:sym typeface="Wingdings" panose="05000000000000000000" pitchFamily="2" charset="2"/>
              </a:rPr>
              <a:t>vd</a:t>
            </a:r>
            <a:r>
              <a:rPr lang="nl-NL" dirty="0">
                <a:sym typeface="Wingdings" panose="05000000000000000000" pitchFamily="2" charset="2"/>
              </a:rPr>
              <a:t> patiënten een symptomatische hyperglyceamie doormaakten.</a:t>
            </a:r>
            <a:endParaRPr lang="nl-NL" sz="1200" b="1" kern="1200" dirty="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200" b="1" kern="1200" dirty="0">
              <a:solidFill>
                <a:schemeClr val="tx1"/>
              </a:solidFill>
              <a:effectLst/>
              <a:latin typeface="+mn-lt"/>
              <a:ea typeface="+mn-ea"/>
              <a:cs typeface="+mn-cs"/>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200" b="0" kern="1200" dirty="0">
                <a:solidFill>
                  <a:schemeClr val="tx1"/>
                </a:solidFill>
                <a:effectLst/>
                <a:latin typeface="+mn-lt"/>
                <a:ea typeface="+mn-ea"/>
                <a:cs typeface="+mn-cs"/>
                <a:sym typeface="Wingdings" panose="05000000000000000000" pitchFamily="2" charset="2"/>
              </a:rPr>
              <a:t>Dehydratie: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b="0" kern="1200" dirty="0">
                <a:solidFill>
                  <a:schemeClr val="tx1"/>
                </a:solidFill>
                <a:effectLst/>
                <a:latin typeface="+mn-lt"/>
                <a:ea typeface="+mn-ea"/>
                <a:cs typeface="+mn-cs"/>
                <a:sym typeface="Wingdings" panose="05000000000000000000" pitchFamily="2" charset="2"/>
              </a:rPr>
              <a:t>De kans op dehydratie neemt vooral toe tijdens de warme zomerdagen. Kwetsbare ouderen vormen een belangrijke risicogroep.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200" b="0" kern="1200" dirty="0">
              <a:solidFill>
                <a:schemeClr val="tx1"/>
              </a:solidFill>
              <a:effectLst/>
              <a:latin typeface="+mn-lt"/>
              <a:ea typeface="+mn-ea"/>
              <a:cs typeface="+mn-cs"/>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dirty="0">
                <a:effectLst/>
              </a:rPr>
              <a:t>Naar eigen inzicht medicatiegebruik aanpassen of stoppen zonder overleg met de zorgverlener.</a:t>
            </a:r>
            <a:br>
              <a:rPr lang="nl-NL" dirty="0">
                <a:effectLst/>
              </a:rPr>
            </a:br>
            <a:r>
              <a:rPr lang="nl-NL" dirty="0">
                <a:effectLst/>
              </a:rPr>
              <a:t>Naar schatting neemt slechts 10 – 20% van de patiënten hun medicatie even trouw als gewoonlijk.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dirty="0">
              <a:effectLst/>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dirty="0">
                <a:effectLst/>
              </a:rPr>
              <a:t>Bijwerkingen of onvoldoende effect medicatie (antibiotica!), als gevolg van een te hoge dosering in één keer of lagere dagdosis.</a:t>
            </a:r>
          </a:p>
          <a:p>
            <a:r>
              <a:rPr lang="nl-NL" dirty="0">
                <a:effectLst/>
              </a:rPr>
              <a:t>Risicogroepen: patiënten met diabetes of cardiovasculaire problemen (cardiale belasting van grote maaltijden ’s nachts). </a:t>
            </a:r>
          </a:p>
          <a:p>
            <a:endParaRPr lang="nl-NL" dirty="0">
              <a:effectLst/>
            </a:endParaRPr>
          </a:p>
          <a:p>
            <a:r>
              <a:rPr lang="nl-NL" dirty="0">
                <a:effectLst/>
              </a:rPr>
              <a:t>Uit onderzoek blijkt dat 43%</a:t>
            </a:r>
            <a:r>
              <a:rPr lang="nl-NL" baseline="0" dirty="0">
                <a:effectLst/>
              </a:rPr>
              <a:t> </a:t>
            </a:r>
            <a:r>
              <a:rPr lang="nl-NL" dirty="0">
                <a:effectLst/>
              </a:rPr>
              <a:t>van de insulineafhankelijke en 80% van de niet-insulineafhankelijke diabetici, ondanks hun vrijstelling, deelnemen aan de ramadan.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b="0" kern="1200" dirty="0">
                <a:solidFill>
                  <a:schemeClr val="tx1"/>
                </a:solidFill>
                <a:effectLst/>
                <a:latin typeface="+mn-lt"/>
                <a:ea typeface="+mn-ea"/>
                <a:cs typeface="+mn-cs"/>
                <a:sym typeface="Wingdings" panose="05000000000000000000" pitchFamily="2" charset="2"/>
              </a:rPr>
              <a:t>Gezien al deze mogelijke risico’s van vasten voor diabeten is het begrijpelijk waarom bepaalde mensen met diabetes</a:t>
            </a:r>
            <a:r>
              <a:rPr lang="nl-NL" sz="1200" b="0" kern="1200" baseline="0" dirty="0">
                <a:solidFill>
                  <a:schemeClr val="tx1"/>
                </a:solidFill>
                <a:effectLst/>
                <a:latin typeface="+mn-lt"/>
                <a:ea typeface="+mn-ea"/>
                <a:cs typeface="+mn-cs"/>
                <a:sym typeface="Wingdings" panose="05000000000000000000" pitchFamily="2" charset="2"/>
              </a:rPr>
              <a:t> </a:t>
            </a:r>
            <a:r>
              <a:rPr lang="nl-NL" sz="1200" b="0" kern="1200" dirty="0">
                <a:solidFill>
                  <a:schemeClr val="tx1"/>
                </a:solidFill>
                <a:effectLst/>
                <a:latin typeface="+mn-lt"/>
                <a:ea typeface="+mn-ea"/>
                <a:cs typeface="+mn-cs"/>
                <a:sym typeface="Wingdings" panose="05000000000000000000" pitchFamily="2" charset="2"/>
              </a:rPr>
              <a:t>zowel medisch als religieus gezien niet kunnen/mogen vasten.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200" b="1" kern="1200" dirty="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200" b="1" kern="1200" dirty="0">
              <a:solidFill>
                <a:schemeClr val="tx1"/>
              </a:solidFill>
              <a:effectLst/>
              <a:latin typeface="+mn-lt"/>
              <a:ea typeface="+mn-ea"/>
              <a:cs typeface="+mn-cs"/>
              <a:sym typeface="Wingdings" panose="05000000000000000000" pitchFamily="2" charset="2"/>
            </a:endParaRPr>
          </a:p>
          <a:p>
            <a:endParaRPr lang="nl-NL" sz="1200" b="1" kern="1200" dirty="0">
              <a:solidFill>
                <a:schemeClr val="tx1"/>
              </a:solidFill>
              <a:effectLst/>
              <a:latin typeface="+mn-lt"/>
              <a:ea typeface="+mn-ea"/>
              <a:cs typeface="+mn-cs"/>
              <a:hlinkClick r:id="rId3"/>
            </a:endParaRP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11</a:t>
            </a:fld>
            <a:endParaRPr lang="fr-FR"/>
          </a:p>
        </p:txBody>
      </p:sp>
    </p:spTree>
    <p:extLst>
      <p:ext uri="{BB962C8B-B14F-4D97-AF65-F5344CB8AC3E}">
        <p14:creationId xmlns:p14="http://schemas.microsoft.com/office/powerpoint/2010/main" val="157755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12</a:t>
            </a:fld>
            <a:endParaRPr lang="fr-FR"/>
          </a:p>
        </p:txBody>
      </p:sp>
    </p:spTree>
    <p:extLst>
      <p:ext uri="{BB962C8B-B14F-4D97-AF65-F5344CB8AC3E}">
        <p14:creationId xmlns:p14="http://schemas.microsoft.com/office/powerpoint/2010/main" val="222445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Font typeface="Wingdings 3" pitchFamily="18" charset="2"/>
              <a:buNone/>
            </a:pPr>
            <a:r>
              <a:rPr lang="en-US" altLang="nl-NL" dirty="0"/>
              <a:t>De EPIDIAR</a:t>
            </a:r>
            <a:r>
              <a:rPr lang="en-US" altLang="nl-NL" baseline="0" dirty="0"/>
              <a:t> studie is een populatie-gebaseerde retrospectieve transversale survey in 13 landen met een omvangrijke Islamitische bevolking. Deze studie heeft op een redelijk zorgvuldige manier geprobeerd informatie te verkrijgen over de prevalentie van acute complicaties, met name hypoglycaemie, tijdens de ramadan, en dat heeft vergeleken met de rest van het jaar. Circa 43% van de T1DM en 79% van de T2DM patiënten heeft min. 15 dagen gevast tijdens de </a:t>
            </a:r>
            <a:r>
              <a:rPr lang="en-US" altLang="nl-NL" baseline="0" dirty="0" err="1"/>
              <a:t>ramadan</a:t>
            </a:r>
            <a:r>
              <a:rPr lang="en-US" altLang="nl-NL" baseline="0" dirty="0"/>
              <a:t> waarbij meer dan de helft van de patiënten de medicatie dosering niet werd aangepast. Er wordt in het artikel geen informatie gegeven over hoe de medicatie is aangepast.</a:t>
            </a:r>
          </a:p>
          <a:p>
            <a:pPr lvl="1"/>
            <a:endParaRPr lang="en-US" altLang="nl-NL" dirty="0">
              <a:cs typeface="Arial" panose="020B0604020202020204" pitchFamily="34" charset="0"/>
            </a:endParaRPr>
          </a:p>
          <a:p>
            <a:r>
              <a:rPr lang="en-US" sz="1200" b="0" i="0" u="none" kern="1200" dirty="0">
                <a:solidFill>
                  <a:schemeClr val="tx1"/>
                </a:solidFill>
                <a:latin typeface="+mn-lt"/>
                <a:ea typeface="+mn-ea"/>
                <a:cs typeface="+mn-cs"/>
              </a:rPr>
              <a:t>Extra</a:t>
            </a:r>
            <a:r>
              <a:rPr lang="en-US" sz="1200" b="0" i="0" u="none" kern="1200" baseline="0" dirty="0">
                <a:solidFill>
                  <a:schemeClr val="tx1"/>
                </a:solidFill>
                <a:latin typeface="+mn-lt"/>
                <a:ea typeface="+mn-ea"/>
                <a:cs typeface="+mn-cs"/>
              </a:rPr>
              <a:t> a</a:t>
            </a:r>
            <a:r>
              <a:rPr lang="en-US" sz="1200" b="0" i="0" u="none" kern="1200" dirty="0">
                <a:solidFill>
                  <a:schemeClr val="tx1"/>
                </a:solidFill>
                <a:latin typeface="+mn-lt"/>
                <a:ea typeface="+mn-ea"/>
                <a:cs typeface="+mn-cs"/>
              </a:rPr>
              <a:t>chtergrond</a:t>
            </a:r>
            <a:r>
              <a:rPr lang="en-US" sz="1200" b="0" i="0" u="none" kern="1200" baseline="0" dirty="0">
                <a:solidFill>
                  <a:schemeClr val="tx1"/>
                </a:solidFill>
                <a:latin typeface="+mn-lt"/>
                <a:ea typeface="+mn-ea"/>
                <a:cs typeface="+mn-cs"/>
              </a:rPr>
              <a:t>informatie EPIDAIR:</a:t>
            </a:r>
            <a:endParaRPr lang="en-US" sz="1200" b="0" i="0" u="none" kern="1200" dirty="0">
              <a:solidFill>
                <a:schemeClr val="tx1"/>
              </a:solidFill>
              <a:latin typeface="+mn-lt"/>
              <a:ea typeface="+mn-ea"/>
              <a:cs typeface="+mn-cs"/>
            </a:endParaRPr>
          </a:p>
          <a:p>
            <a:r>
              <a:rPr lang="en-US" sz="1200" b="0" i="0" kern="1200" cap="all" dirty="0">
                <a:solidFill>
                  <a:schemeClr val="tx1"/>
                </a:solidFill>
                <a:latin typeface="+mn-lt"/>
                <a:ea typeface="+mn-ea"/>
                <a:cs typeface="+mn-cs"/>
              </a:rPr>
              <a:t>OBJECTIVE:</a:t>
            </a:r>
          </a:p>
          <a:p>
            <a:r>
              <a:rPr lang="en-US" sz="1200" b="0" i="0" kern="1200" dirty="0">
                <a:solidFill>
                  <a:schemeClr val="tx1"/>
                </a:solidFill>
                <a:latin typeface="+mn-lt"/>
                <a:ea typeface="+mn-ea"/>
                <a:cs typeface="+mn-cs"/>
              </a:rPr>
              <a:t>The aim of this study was to assess the characteristics and care of patients with diabetes in countries with a sizable Muslim population and to study diabetes features during Ramadan and the effect of fasting.</a:t>
            </a:r>
          </a:p>
          <a:p>
            <a:r>
              <a:rPr lang="en-US" sz="1200" b="0" i="0" kern="1200" cap="all" dirty="0">
                <a:solidFill>
                  <a:schemeClr val="tx1"/>
                </a:solidFill>
                <a:latin typeface="+mn-lt"/>
                <a:ea typeface="+mn-ea"/>
                <a:cs typeface="+mn-cs"/>
              </a:rPr>
              <a:t>RESEARCH DESIGN AND METHODS:</a:t>
            </a:r>
          </a:p>
          <a:p>
            <a:r>
              <a:rPr lang="en-US" sz="1200" b="0" i="0" kern="1200" dirty="0">
                <a:solidFill>
                  <a:schemeClr val="tx1"/>
                </a:solidFill>
                <a:latin typeface="+mn-lt"/>
                <a:ea typeface="+mn-ea"/>
                <a:cs typeface="+mn-cs"/>
              </a:rPr>
              <a:t>This was a population-based, retrospective, transversal survey conducted in 13 countries. A total of 12,914 patients with diabetes were recruited using a stratified sampling method, and 12,243 were considered for the analysis.</a:t>
            </a:r>
          </a:p>
          <a:p>
            <a:r>
              <a:rPr lang="en-US" sz="1200" b="0" i="0" kern="1200" cap="all" dirty="0">
                <a:solidFill>
                  <a:schemeClr val="tx1"/>
                </a:solidFill>
                <a:latin typeface="+mn-lt"/>
                <a:ea typeface="+mn-ea"/>
                <a:cs typeface="+mn-cs"/>
              </a:rPr>
              <a:t>RESULTS:</a:t>
            </a:r>
          </a:p>
          <a:p>
            <a:r>
              <a:rPr lang="en-US" sz="1200" b="0" i="0" kern="1200" dirty="0">
                <a:solidFill>
                  <a:schemeClr val="tx1"/>
                </a:solidFill>
                <a:latin typeface="+mn-lt"/>
                <a:ea typeface="+mn-ea"/>
                <a:cs typeface="+mn-cs"/>
              </a:rPr>
              <a:t>Investigators recruited 1,070 (8.7%) patients with type 1 diabetes and 11,173 (91.3%) patients with type 2 diabetes. During Ramadan, 42.8% of patients with type 1 diabetes and 78.7% with type 2 diabetes fasted for at least 15 days. Less than 50% of the whole population changed their treatment dose (approximately one-fourth of patients treated with oral antidiabetic drugs [OADs] and one-third of patients using insulin). Severe hypoglycemic episodes were significantly more frequent during Ramadan compared with other months (type 1 diabetes, 0.14 vs. 0.03 episode/month, P = 0.0174; type 2 diabetes, 0.03 vs. 0.004 episode/month, P &lt; 0.0001). Severe hypoglycemia was more frequent in subjects who changed their dose of OADs or insulin or modified their level of physical activity.</a:t>
            </a:r>
          </a:p>
          <a:p>
            <a:r>
              <a:rPr lang="en-US" sz="1200" b="0" i="0" kern="1200" cap="all" dirty="0">
                <a:solidFill>
                  <a:schemeClr val="tx1"/>
                </a:solidFill>
                <a:latin typeface="+mn-lt"/>
                <a:ea typeface="+mn-ea"/>
                <a:cs typeface="+mn-cs"/>
              </a:rPr>
              <a:t>CONCLUSIONS:</a:t>
            </a:r>
          </a:p>
          <a:p>
            <a:r>
              <a:rPr lang="en-US" sz="1200" b="0" i="0" kern="1200" dirty="0">
                <a:solidFill>
                  <a:schemeClr val="tx1"/>
                </a:solidFill>
                <a:latin typeface="+mn-lt"/>
                <a:ea typeface="+mn-ea"/>
                <a:cs typeface="+mn-cs"/>
              </a:rPr>
              <a:t>The large proportion of both type 1 and type 2 diabetic subjects who fast during Ramadan represent a challenge to their physicians. There is a need to provide more intensive education before fasting, to disseminate guidelines, and to propose further studies assessing the impact of fasting on morbidity and mortality.</a:t>
            </a:r>
          </a:p>
          <a:p>
            <a:endParaRPr lang="en-US" altLang="nl-NL"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13</a:t>
            </a:fld>
            <a:endParaRPr lang="fr-FR"/>
          </a:p>
        </p:txBody>
      </p:sp>
    </p:spTree>
    <p:extLst>
      <p:ext uri="{BB962C8B-B14F-4D97-AF65-F5344CB8AC3E}">
        <p14:creationId xmlns:p14="http://schemas.microsoft.com/office/powerpoint/2010/main" val="3434654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baseline="0" dirty="0"/>
              <a:t>In de histogram zien we een weergave van het aantal opgetreden ernstige hypoglycaemische en hyperglycaemische episoden per patiënt per maand (voor T1DM als T2DM). </a:t>
            </a:r>
            <a:r>
              <a:rPr lang="nl-NL" altLang="nl-NL" baseline="0" dirty="0"/>
              <a:t>We zien dat </a:t>
            </a:r>
            <a:r>
              <a:rPr lang="nl-NL" dirty="0"/>
              <a:t>tijdens de ramadan zowel het aantal hypo’s als hyperglycaemieën significant hoger was in vergelijking met</a:t>
            </a:r>
            <a:r>
              <a:rPr lang="nl-NL" baseline="0" dirty="0"/>
              <a:t> </a:t>
            </a:r>
            <a:r>
              <a:rPr lang="nl-NL" dirty="0"/>
              <a:t>de rest van het jaar.</a:t>
            </a:r>
            <a:r>
              <a:rPr lang="nl-NL" baseline="0" dirty="0"/>
              <a:t> </a:t>
            </a:r>
            <a:endParaRPr lang="en-US" dirty="0"/>
          </a:p>
          <a:p>
            <a:pPr>
              <a:buFont typeface="Wingdings 3" pitchFamily="18" charset="2"/>
              <a:buNone/>
            </a:pPr>
            <a:endParaRPr lang="nl-NL" altLang="en-US" sz="1400" dirty="0">
              <a:sym typeface="Wingdings" pitchFamily="2" charset="2"/>
            </a:endParaRPr>
          </a:p>
          <a:p>
            <a:pPr marL="0" indent="0">
              <a:buFont typeface="Wingdings" panose="05000000000000000000" pitchFamily="2" charset="2"/>
              <a:buNone/>
            </a:pPr>
            <a:r>
              <a:rPr lang="nl-NL" altLang="en-US" sz="1400" dirty="0">
                <a:sym typeface="Wingdings" pitchFamily="2" charset="2"/>
              </a:rPr>
              <a:t>Ernstige hypoglycemieën significant vaker tijdens de ramadan:</a:t>
            </a:r>
          </a:p>
          <a:p>
            <a:pPr lvl="1"/>
            <a:r>
              <a:rPr lang="nl-NL" altLang="en-US" sz="1400" dirty="0"/>
              <a:t>- 4,7 maal hoger risico op ernstige hypoglycemie bij T1DM (14 vs. 3 episoden buiten de ramadan)</a:t>
            </a:r>
          </a:p>
          <a:p>
            <a:pPr lvl="1"/>
            <a:r>
              <a:rPr lang="nl-NL" altLang="en-US" sz="1400" dirty="0"/>
              <a:t>- 7,5 maal hoger risico op ernstige hypoglycemie bij T2DM (3 vs. 0.4 episoden buiten de ramadan).</a:t>
            </a:r>
          </a:p>
          <a:p>
            <a:pPr lvl="1"/>
            <a:r>
              <a:rPr lang="nl-NL" altLang="en-US" sz="1400" dirty="0"/>
              <a:t>Frequenter bij patiënten die hun medicatie veranderden of intensieve lichamelijke activiteit verrichtten,</a:t>
            </a:r>
          </a:p>
          <a:p>
            <a:pPr marL="0" indent="0">
              <a:buFont typeface="Wingdings" panose="05000000000000000000" pitchFamily="2" charset="2"/>
              <a:buNone/>
            </a:pPr>
            <a:endParaRPr lang="nl-NL" sz="1400" dirty="0"/>
          </a:p>
          <a:p>
            <a:pPr marL="0" indent="0">
              <a:buFont typeface="Wingdings" panose="05000000000000000000" pitchFamily="2" charset="2"/>
              <a:buNone/>
            </a:pPr>
            <a:r>
              <a:rPr lang="nl-NL" dirty="0"/>
              <a:t>Het risico op een ernstige hyperglycaemie/ DKA in de overall studiepopulatie was bij T1DM 3x verhoogd (16 vs. 5) en 5x verhoogd bij T2DM (5 vs. 1).</a:t>
            </a: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14</a:t>
            </a:fld>
            <a:endParaRPr lang="fr-FR"/>
          </a:p>
        </p:txBody>
      </p:sp>
    </p:spTree>
    <p:extLst>
      <p:ext uri="{BB962C8B-B14F-4D97-AF65-F5344CB8AC3E}">
        <p14:creationId xmlns:p14="http://schemas.microsoft.com/office/powerpoint/2010/main" val="254480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b="0" dirty="0"/>
              <a:t>De</a:t>
            </a:r>
            <a:r>
              <a:rPr lang="nl-NL" sz="1200" b="0" baseline="0" dirty="0"/>
              <a:t> c</a:t>
            </a:r>
            <a:r>
              <a:rPr lang="nl-NL" sz="1200" b="0" dirty="0"/>
              <a:t>onsequenties van een hypo zijn gerangschikt op mate van mogelijke (directe) discomfort voor patiënt.</a:t>
            </a:r>
          </a:p>
          <a:p>
            <a:pPr marL="0" indent="0">
              <a:buNone/>
            </a:pPr>
            <a:endParaRPr lang="nl-NL"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Quality of life</a:t>
            </a:r>
            <a:r>
              <a:rPr lang="nl-NL" sz="1200" dirty="0"/>
              <a:t>: hypoglykemieën kunnen bij de patiënt angst veroorzaken voor nieuwe hypoglycaemieën en de gezondheid van de patiënt in het algemeen beïnvloeden. Ook de therapietrouw kan hierdoor verminderd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t>Vallen</a:t>
            </a:r>
            <a:r>
              <a:rPr lang="nl-NL" sz="1200" dirty="0"/>
              <a:t>: hypoglcaemieën zijn een relevante oorzaak voor vallen die kunnen leiden tot hospitalisatie en botfracturen (let op bij mensen die alleen wonen).</a:t>
            </a:r>
          </a:p>
          <a:p>
            <a:pPr marL="0" indent="0">
              <a:buNone/>
            </a:pPr>
            <a:endParaRPr lang="nl-NL" sz="1200" dirty="0"/>
          </a:p>
          <a:p>
            <a:pPr marL="0" indent="0">
              <a:buNone/>
            </a:pPr>
            <a:r>
              <a:rPr lang="nl-NL" sz="1200" b="1" dirty="0"/>
              <a:t>Hart- en vaatziekten</a:t>
            </a:r>
            <a:r>
              <a:rPr lang="nl-NL" sz="1200" dirty="0"/>
              <a:t>: een hypoglykemie zorgt voor een heftige adrenerge lichamelijke reactie met een verhoogde hartslag, verhoogde bloeddruk met</a:t>
            </a:r>
            <a:r>
              <a:rPr lang="nl-NL" sz="1200" baseline="0" dirty="0"/>
              <a:t> als gevolg een toegenomen </a:t>
            </a:r>
            <a:r>
              <a:rPr lang="nl-NL" sz="1200" dirty="0"/>
              <a:t>cardiale werkdruk. Dit kan leiden tot hart- en vaatziektes.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indent="0">
              <a:buNone/>
            </a:pPr>
            <a:r>
              <a:rPr lang="nl-NL" sz="1200" b="1" dirty="0"/>
              <a:t>Dementie</a:t>
            </a:r>
            <a:r>
              <a:rPr lang="nl-NL" sz="1200" dirty="0"/>
              <a:t>: herhaaldelijke hypoglykemieën kunnen </a:t>
            </a:r>
            <a:r>
              <a:rPr lang="nl-NL" sz="1200" baseline="0" dirty="0"/>
              <a:t>verminderd cognitieve functioneren of </a:t>
            </a:r>
            <a:r>
              <a:rPr lang="nl-NL" sz="1200" dirty="0"/>
              <a:t>dementie veroorzaken</a:t>
            </a:r>
            <a:r>
              <a:rPr lang="nl-NL" sz="1200" baseline="0" dirty="0"/>
              <a:t>.</a:t>
            </a:r>
            <a:endParaRPr lang="nl-NL" sz="1200" dirty="0"/>
          </a:p>
          <a:p>
            <a:pPr marL="0" indent="0">
              <a:buNone/>
            </a:pPr>
            <a:endParaRPr lang="nl-NL" sz="1200" dirty="0"/>
          </a:p>
          <a:p>
            <a:pPr marL="0" indent="0">
              <a:buNone/>
            </a:pPr>
            <a:endParaRPr lang="nl-NL" sz="1200" b="1"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15</a:t>
            </a:fld>
            <a:endParaRPr lang="fr-FR"/>
          </a:p>
        </p:txBody>
      </p:sp>
    </p:spTree>
    <p:extLst>
      <p:ext uri="{BB962C8B-B14F-4D97-AF65-F5344CB8AC3E}">
        <p14:creationId xmlns:p14="http://schemas.microsoft.com/office/powerpoint/2010/main" val="358285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16</a:t>
            </a:fld>
            <a:endParaRPr lang="fr-FR"/>
          </a:p>
        </p:txBody>
      </p:sp>
    </p:spTree>
    <p:extLst>
      <p:ext uri="{BB962C8B-B14F-4D97-AF65-F5344CB8AC3E}">
        <p14:creationId xmlns:p14="http://schemas.microsoft.com/office/powerpoint/2010/main" val="415193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00050" marR="0" lvl="1" indent="0" algn="l" defTabSz="914400" rtl="0" eaLnBrk="1" fontAlgn="auto" latinLnBrk="0" hangingPunct="1">
              <a:lnSpc>
                <a:spcPct val="100000"/>
              </a:lnSpc>
              <a:spcBef>
                <a:spcPts val="0"/>
              </a:spcBef>
              <a:spcAft>
                <a:spcPts val="0"/>
              </a:spcAft>
              <a:buClrTx/>
              <a:buSzTx/>
              <a:buFontTx/>
              <a:buNone/>
              <a:tabLst/>
              <a:defRPr/>
            </a:pPr>
            <a:r>
              <a:rPr lang="nl-NL" sz="2000" dirty="0"/>
              <a:t>Acute hypoglycaemie verhoogt de </a:t>
            </a:r>
            <a:r>
              <a:rPr lang="nl-NL" sz="2000" dirty="0" err="1"/>
              <a:t>workload</a:t>
            </a:r>
            <a:r>
              <a:rPr lang="nl-NL" sz="2000" dirty="0"/>
              <a:t> van het hart door adrenaline verhoging. De daaropvolgende verhoging in myocardiale zuurstofbehoefte lijkt erg van belang tijdens episodes van acute coronaire ischemieën.</a:t>
            </a:r>
          </a:p>
          <a:p>
            <a:pPr marL="400050" marR="0" lvl="1" indent="0" algn="l" defTabSz="914400" rtl="0" eaLnBrk="1" fontAlgn="auto" latinLnBrk="0" hangingPunct="1">
              <a:lnSpc>
                <a:spcPct val="100000"/>
              </a:lnSpc>
              <a:spcBef>
                <a:spcPts val="0"/>
              </a:spcBef>
              <a:spcAft>
                <a:spcPts val="0"/>
              </a:spcAft>
              <a:buClrTx/>
              <a:buSzTx/>
              <a:buFontTx/>
              <a:buNone/>
              <a:tabLst/>
              <a:defRPr/>
            </a:pPr>
            <a:endParaRPr lang="nl-NL" sz="2000" dirty="0"/>
          </a:p>
          <a:p>
            <a:pPr marL="400050" lvl="1" indent="0">
              <a:buNone/>
            </a:pPr>
            <a:endParaRPr lang="nl-NL" sz="2000"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17</a:t>
            </a:fld>
            <a:endParaRPr lang="fr-FR"/>
          </a:p>
        </p:txBody>
      </p:sp>
    </p:spTree>
    <p:extLst>
      <p:ext uri="{BB962C8B-B14F-4D97-AF65-F5344CB8AC3E}">
        <p14:creationId xmlns:p14="http://schemas.microsoft.com/office/powerpoint/2010/main" val="270583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b="0" kern="1200" dirty="0">
                <a:solidFill>
                  <a:schemeClr val="tx1"/>
                </a:solidFill>
                <a:effectLst/>
                <a:latin typeface="+mn-lt"/>
                <a:ea typeface="+mn-ea"/>
                <a:cs typeface="+mn-cs"/>
                <a:sym typeface="Wingdings" panose="05000000000000000000" pitchFamily="2" charset="2"/>
              </a:rPr>
              <a:t>Er zijn studies die laten zien dat fluctuaties in glucose spiegels, in het bijzonder postprandiale hyperglycaemie, gelinked is aan oxidatieve stress, activatie van bloedplaatjes en de ontwikkeling van hart en vaatziekten bij mensen met diabetes.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nl-NL" sz="1200" b="0" kern="1200" dirty="0">
              <a:solidFill>
                <a:schemeClr val="tx1"/>
              </a:solidFill>
              <a:effectLst/>
              <a:latin typeface="+mn-lt"/>
              <a:ea typeface="+mn-ea"/>
              <a:cs typeface="+mn-cs"/>
              <a:sym typeface="Wingdings" panose="05000000000000000000" pitchFamily="2" charset="2"/>
            </a:endParaRPr>
          </a:p>
          <a:p>
            <a:endParaRPr lang="nl-NL" sz="1200" i="1" dirty="0">
              <a:solidFill>
                <a:srgbClr val="002060"/>
              </a:solidFill>
            </a:endParaRP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18</a:t>
            </a:fld>
            <a:endParaRPr lang="fr-FR"/>
          </a:p>
        </p:txBody>
      </p:sp>
    </p:spTree>
    <p:extLst>
      <p:ext uri="{BB962C8B-B14F-4D97-AF65-F5344CB8AC3E}">
        <p14:creationId xmlns:p14="http://schemas.microsoft.com/office/powerpoint/2010/main" val="1193585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19</a:t>
            </a:fld>
            <a:endParaRPr lang="fr-FR"/>
          </a:p>
        </p:txBody>
      </p:sp>
    </p:spTree>
    <p:extLst>
      <p:ext uri="{BB962C8B-B14F-4D97-AF65-F5344CB8AC3E}">
        <p14:creationId xmlns:p14="http://schemas.microsoft.com/office/powerpoint/2010/main" val="1026167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Begeleiding ter voorbereiding van de ramadan </a:t>
            </a:r>
            <a:endParaRPr lang="nl-NL" sz="1200" kern="1200" dirty="0">
              <a:solidFill>
                <a:schemeClr val="tx1"/>
              </a:solidFill>
              <a:effectLst/>
              <a:latin typeface="+mn-lt"/>
              <a:ea typeface="+mn-ea"/>
              <a:cs typeface="+mn-cs"/>
            </a:endParaRPr>
          </a:p>
          <a:p>
            <a:pPr marL="171450" lvl="0" indent="-171450">
              <a:buFontTx/>
              <a:buChar char="-"/>
            </a:pPr>
            <a:r>
              <a:rPr lang="nl-NL" sz="1200" kern="1200" dirty="0">
                <a:solidFill>
                  <a:schemeClr val="tx1"/>
                </a:solidFill>
                <a:effectLst/>
                <a:latin typeface="+mn-lt"/>
                <a:ea typeface="+mn-ea"/>
                <a:cs typeface="+mn-cs"/>
              </a:rPr>
              <a:t>Breng het onderwerp, ‘vasten tijdens ramadan’, vanaf drie maanden voor het begin van de ramadan ter sprake tijdens de driemaandelijkse controle. Attendeer de patiënt altijd op de mogelijkheid van vrijstelling</a:t>
            </a:r>
          </a:p>
          <a:p>
            <a:pPr marL="171450" lvl="0" indent="-171450">
              <a:buFontTx/>
              <a:buChar char="-"/>
            </a:pPr>
            <a:r>
              <a:rPr lang="nl-NL" sz="1200" kern="1200" dirty="0">
                <a:solidFill>
                  <a:schemeClr val="tx1"/>
                </a:solidFill>
                <a:effectLst/>
                <a:latin typeface="+mn-lt"/>
                <a:ea typeface="+mn-ea"/>
                <a:cs typeface="+mn-cs"/>
              </a:rPr>
              <a:t>Informeer of de patiënt van plan is om te gaan vasten en ga hier over in gesprek</a:t>
            </a:r>
          </a:p>
          <a:p>
            <a:pPr marL="171450" lvl="0" indent="-171450">
              <a:buFontTx/>
              <a:buChar char="-"/>
            </a:pPr>
            <a:r>
              <a:rPr lang="nl-NL" sz="1200" kern="1200" dirty="0">
                <a:solidFill>
                  <a:schemeClr val="tx1"/>
                </a:solidFill>
                <a:effectLst/>
                <a:latin typeface="+mn-lt"/>
                <a:ea typeface="+mn-ea"/>
                <a:cs typeface="+mn-cs"/>
              </a:rPr>
              <a:t>In het gesprek over wel of niet vasten is het belangrijk om samen tot een besluit te komen. Zoals uit een recente Nederlandse studie naar het besluitvormingsproces van moslims met diabetes is gebleken, wordt de keuze omtrent wel of niet vasten</a:t>
            </a:r>
            <a:r>
              <a:rPr lang="nl-NL" sz="1200" kern="1200" baseline="0" dirty="0">
                <a:solidFill>
                  <a:schemeClr val="tx1"/>
                </a:solidFill>
                <a:effectLst/>
                <a:latin typeface="+mn-lt"/>
                <a:ea typeface="+mn-ea"/>
                <a:cs typeface="+mn-cs"/>
              </a:rPr>
              <a:t> als </a:t>
            </a:r>
            <a:r>
              <a:rPr lang="nl-NL" sz="1200" kern="1200" dirty="0">
                <a:solidFill>
                  <a:schemeClr val="tx1"/>
                </a:solidFill>
                <a:effectLst/>
                <a:latin typeface="+mn-lt"/>
                <a:ea typeface="+mn-ea"/>
                <a:cs typeface="+mn-cs"/>
              </a:rPr>
              <a:t>een eigen persoonlijk besluit ervaren,</a:t>
            </a:r>
            <a:r>
              <a:rPr lang="nl-NL" sz="1200" kern="1200" baseline="0" dirty="0">
                <a:solidFill>
                  <a:schemeClr val="tx1"/>
                </a:solidFill>
                <a:effectLst/>
                <a:latin typeface="+mn-lt"/>
                <a:ea typeface="+mn-ea"/>
                <a:cs typeface="+mn-cs"/>
              </a:rPr>
              <a:t> waarin de doelgroep een </a:t>
            </a:r>
            <a:r>
              <a:rPr lang="nl-NL" sz="1200" kern="1200" dirty="0">
                <a:solidFill>
                  <a:schemeClr val="tx1"/>
                </a:solidFill>
                <a:effectLst/>
                <a:latin typeface="+mn-lt"/>
                <a:ea typeface="+mn-ea"/>
                <a:cs typeface="+mn-cs"/>
              </a:rPr>
              <a:t>grote mate van autonomie ervaart. Het directief afraden van vasten zonder daarbij rekening te houden met de wensen en ideeën van de patiënt kan ertoe leiden dat men (zonder uw kennis) tegen medisch advies in vast. Zo blijkt uit internationaal onderzoek dat 76% van de hoogrisico patiënten tegen medisch advies in vast.</a:t>
            </a:r>
          </a:p>
          <a:p>
            <a:pPr marL="171450" lvl="0" indent="-171450">
              <a:buFontTx/>
              <a:buChar char="-"/>
            </a:pPr>
            <a:r>
              <a:rPr lang="nl-NL" sz="1200" kern="1200" dirty="0">
                <a:solidFill>
                  <a:schemeClr val="tx1"/>
                </a:solidFill>
                <a:effectLst/>
                <a:latin typeface="+mn-lt"/>
                <a:ea typeface="+mn-ea"/>
                <a:cs typeface="+mn-cs"/>
              </a:rPr>
              <a:t>Informeer bij de patiënt of hij/zij al eerder heeft gevast, vraag naar de ervaringen. Vraag of er momenten zijn geweest die kunnen wijzen op </a:t>
            </a:r>
            <a:r>
              <a:rPr lang="nl-NL" sz="1200" kern="1200" dirty="0" err="1">
                <a:solidFill>
                  <a:schemeClr val="tx1"/>
                </a:solidFill>
                <a:effectLst/>
                <a:latin typeface="+mn-lt"/>
                <a:ea typeface="+mn-ea"/>
                <a:cs typeface="+mn-cs"/>
              </a:rPr>
              <a:t>glykemische</a:t>
            </a:r>
            <a:r>
              <a:rPr lang="nl-NL" sz="1200" kern="1200" dirty="0">
                <a:solidFill>
                  <a:schemeClr val="tx1"/>
                </a:solidFill>
                <a:effectLst/>
                <a:latin typeface="+mn-lt"/>
                <a:ea typeface="+mn-ea"/>
                <a:cs typeface="+mn-cs"/>
              </a:rPr>
              <a:t> ontregeling en of daar adequaat op is gehandeld. Deze informatie kunt u vervolgens gebruiken om diabetes en ramadan voorlichting zoveel mogelijk aan te laten sluiten op de eerdere ervaring van de patiënt.</a:t>
            </a:r>
          </a:p>
          <a:p>
            <a:pPr marL="171450" lvl="0" indent="-171450">
              <a:buFontTx/>
              <a:buChar char="-"/>
            </a:pPr>
            <a:r>
              <a:rPr lang="nl-NL" sz="1200" kern="1200" dirty="0">
                <a:solidFill>
                  <a:schemeClr val="tx1"/>
                </a:solidFill>
                <a:effectLst/>
                <a:latin typeface="+mn-lt"/>
                <a:ea typeface="+mn-ea"/>
                <a:cs typeface="+mn-cs"/>
              </a:rPr>
              <a:t>Soms is het zinvol om familieleden bij de besluitvorming te betrekken, omdat die vaak op objectievere wijze de problemen kunnen benoemen. </a:t>
            </a: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20</a:t>
            </a:fld>
            <a:endParaRPr lang="fr-FR"/>
          </a:p>
        </p:txBody>
      </p:sp>
    </p:spTree>
    <p:extLst>
      <p:ext uri="{BB962C8B-B14F-4D97-AF65-F5344CB8AC3E}">
        <p14:creationId xmlns:p14="http://schemas.microsoft.com/office/powerpoint/2010/main" val="231672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presentatie zullen</a:t>
            </a:r>
            <a:r>
              <a:rPr lang="nl-NL" baseline="0" dirty="0"/>
              <a:t> ook de </a:t>
            </a:r>
            <a:r>
              <a:rPr lang="nl-NL" dirty="0"/>
              <a:t>componenten van “diabetes en ramadan” patiëntenvoorlichting</a:t>
            </a:r>
            <a:r>
              <a:rPr lang="nl-NL" baseline="0" dirty="0"/>
              <a:t> kort </a:t>
            </a:r>
            <a:r>
              <a:rPr lang="nl-NL" dirty="0"/>
              <a:t>de revue passeren,</a:t>
            </a:r>
            <a:r>
              <a:rPr lang="nl-NL" baseline="0" dirty="0"/>
              <a:t> die u uitgebreid als aparte presentatie in de diabetes en ramadan toolbox kunt vinden.</a:t>
            </a:r>
          </a:p>
          <a:p>
            <a:r>
              <a:rPr lang="nl-NL" baseline="0" dirty="0"/>
              <a:t>Die presentatie kunt u gebruiken bij het gesprek met de patiënt over wel of niet vasten en als algemene voorlichting over diabetes en adviezen voor een zo veilig mogelijke ramadan. Tevens kan de ramadan gezien worden als een gelegenheid om patiënten te empoweren tot algehele betere diabeteszelfmanagement.</a:t>
            </a:r>
          </a:p>
          <a:p>
            <a:r>
              <a:rPr lang="nl-NL" baseline="0" dirty="0"/>
              <a:t>Het patiëntenvoorlichtingsmateriaal bestaat uit eenvoudig beeldmateriaal, waardoor deze geschikt is voor mensen met beperkte gezondheidsvaardigheden en laaggeletterdheid. De gehele presentatie voor patiëntenvoorlichting is tevens in het Marokkaans-Arabisch, Riffijns (berbers Noord-Marokko) en Turks ingesproken en beschikbaar in de Diabetes en ramadan </a:t>
            </a:r>
            <a:r>
              <a:rPr lang="nl-NL" baseline="0" dirty="0" err="1"/>
              <a:t>Toolbox</a:t>
            </a:r>
            <a:r>
              <a:rPr lang="nl-NL" baseline="0" dirty="0"/>
              <a:t>, zodat u bij taalbarrière de slides van voorkeur in de spreekkamer voor de patiënt kunt afspelen.</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a:t>
            </a:fld>
            <a:endParaRPr lang="fr-FR"/>
          </a:p>
        </p:txBody>
      </p:sp>
    </p:spTree>
    <p:extLst>
      <p:ext uri="{BB962C8B-B14F-4D97-AF65-F5344CB8AC3E}">
        <p14:creationId xmlns:p14="http://schemas.microsoft.com/office/powerpoint/2010/main" val="4130115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Zorg dat er een goed beeld is van de gezondheidstoestand van de patiënt; zoals nierfunctie, HbA1c, bloeddruk en relevante medicatie anders dan voor de diabetes</a:t>
            </a:r>
          </a:p>
          <a:p>
            <a:pPr lvl="0"/>
            <a:r>
              <a:rPr lang="nl-NL" sz="1200" kern="1200" dirty="0">
                <a:solidFill>
                  <a:schemeClr val="tx1"/>
                </a:solidFill>
                <a:effectLst/>
                <a:latin typeface="+mn-lt"/>
                <a:ea typeface="+mn-ea"/>
                <a:cs typeface="+mn-cs"/>
              </a:rPr>
              <a:t>Beoordeel of er redenen zijn om patiënt te adviseren NIET mee te doen met het vasten (zie risico-inschatting). </a:t>
            </a:r>
          </a:p>
          <a:p>
            <a:endParaRPr lang="nl-NL" dirty="0"/>
          </a:p>
          <a:p>
            <a:r>
              <a:rPr lang="nl-NL" sz="1200" i="1" kern="1200" dirty="0">
                <a:solidFill>
                  <a:schemeClr val="tx1"/>
                </a:solidFill>
                <a:effectLst/>
                <a:latin typeface="+mn-lt"/>
                <a:ea typeface="+mn-ea"/>
                <a:cs typeface="+mn-cs"/>
              </a:rPr>
              <a:t>Risico-inschatting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Over het algemeen geldt dat mensen met ongecompliceerde type 2 diabetes kunnen proberen te vasten met de juiste voorlichting en begeleiding. In principe moet aan mensen met complexe diabetes geadviseerd worden niet te vasten. Bij mensen met diabetes type 1, ernstige </a:t>
            </a:r>
            <a:r>
              <a:rPr lang="nl-NL" sz="1200" kern="1200" dirty="0" err="1">
                <a:solidFill>
                  <a:schemeClr val="tx1"/>
                </a:solidFill>
                <a:effectLst/>
                <a:latin typeface="+mn-lt"/>
                <a:ea typeface="+mn-ea"/>
                <a:cs typeface="+mn-cs"/>
              </a:rPr>
              <a:t>hypo’s</a:t>
            </a:r>
            <a:r>
              <a:rPr lang="nl-NL" sz="1200" kern="1200" dirty="0">
                <a:solidFill>
                  <a:schemeClr val="tx1"/>
                </a:solidFill>
                <a:effectLst/>
                <a:latin typeface="+mn-lt"/>
                <a:ea typeface="+mn-ea"/>
                <a:cs typeface="+mn-cs"/>
              </a:rPr>
              <a:t>, hypo- </a:t>
            </a:r>
            <a:r>
              <a:rPr lang="nl-NL" sz="1200" kern="1200" dirty="0" err="1">
                <a:solidFill>
                  <a:schemeClr val="tx1"/>
                </a:solidFill>
                <a:effectLst/>
                <a:latin typeface="+mn-lt"/>
                <a:ea typeface="+mn-ea"/>
                <a:cs typeface="+mn-cs"/>
              </a:rPr>
              <a:t>unawareness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zwangeren</a:t>
            </a:r>
            <a:r>
              <a:rPr lang="nl-NL" sz="1200" kern="1200" dirty="0">
                <a:solidFill>
                  <a:schemeClr val="tx1"/>
                </a:solidFill>
                <a:effectLst/>
                <a:latin typeface="+mn-lt"/>
                <a:ea typeface="+mn-ea"/>
                <a:cs typeface="+mn-cs"/>
              </a:rPr>
              <a:t>,  complicaties (hart en nieren) en/of  eerdere ontregelingen tijdens de ramadan, is het van belang dit advies te handhaven om de kans op gezondheidsschade op korte en/of lange termijn te beperken. Indien hoogrisico groepen ondanks uw advies en uitleg over de mogelijk gevaren van vasten een weloverwogen keuze maken om te proberen te vasten dan is voorlichting, medicatie-aanpassing en zo nodig glucose-monitoring (bij indicatie evt. CGM/ FCG) de hoeksteen van de begeleiding.  </a:t>
            </a:r>
          </a:p>
          <a:p>
            <a:r>
              <a:rPr lang="nl-NL" sz="1200" kern="1200" dirty="0">
                <a:solidFill>
                  <a:schemeClr val="tx1"/>
                </a:solidFill>
                <a:effectLst/>
                <a:latin typeface="+mn-lt"/>
                <a:ea typeface="+mn-ea"/>
                <a:cs typeface="+mn-cs"/>
              </a:rPr>
              <a:t> Hier graag referentie</a:t>
            </a:r>
          </a:p>
          <a:p>
            <a:r>
              <a:rPr lang="nl-NL" sz="1200" kern="1200" dirty="0">
                <a:solidFill>
                  <a:schemeClr val="tx1"/>
                </a:solidFill>
                <a:effectLst/>
                <a:latin typeface="+mn-lt"/>
                <a:ea typeface="+mn-ea"/>
                <a:cs typeface="+mn-cs"/>
              </a:rPr>
              <a:t> We kunnen verwijzen naar de </a:t>
            </a:r>
            <a:r>
              <a:rPr lang="nl-NL" sz="1200" kern="1200" dirty="0" err="1">
                <a:solidFill>
                  <a:schemeClr val="tx1"/>
                </a:solidFill>
                <a:effectLst/>
                <a:latin typeface="+mn-lt"/>
                <a:ea typeface="+mn-ea"/>
                <a:cs typeface="+mn-cs"/>
              </a:rPr>
              <a:t>idf</a:t>
            </a:r>
            <a:r>
              <a:rPr lang="nl-NL" sz="1200" kern="1200" dirty="0">
                <a:solidFill>
                  <a:schemeClr val="tx1"/>
                </a:solidFill>
                <a:effectLst/>
                <a:latin typeface="+mn-lt"/>
                <a:ea typeface="+mn-ea"/>
                <a:cs typeface="+mn-cs"/>
              </a:rPr>
              <a:t>-dar richtlijn, zie kopje bronnen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 ieder patiënt dient er rekening gehouden te worden met de specifieke situatie/ context om zoveel mogelijk advies op maat te geven.</a:t>
            </a:r>
          </a:p>
          <a:p>
            <a:r>
              <a:rPr lang="nl-NL" sz="1200" kern="1200" dirty="0">
                <a:solidFill>
                  <a:schemeClr val="tx1"/>
                </a:solidFill>
                <a:effectLst/>
                <a:latin typeface="+mn-lt"/>
                <a:ea typeface="+mn-ea"/>
                <a:cs typeface="+mn-cs"/>
              </a:rPr>
              <a:t>** Zie de NDF diabetes en ramadan </a:t>
            </a:r>
            <a:r>
              <a:rPr lang="nl-NL" sz="1200" kern="1200" dirty="0" err="1">
                <a:solidFill>
                  <a:schemeClr val="tx1"/>
                </a:solidFill>
                <a:effectLst/>
                <a:latin typeface="+mn-lt"/>
                <a:ea typeface="+mn-ea"/>
                <a:cs typeface="+mn-cs"/>
              </a:rPr>
              <a:t>toolbox</a:t>
            </a:r>
            <a:r>
              <a:rPr lang="nl-NL" sz="1200" kern="1200" dirty="0">
                <a:solidFill>
                  <a:schemeClr val="tx1"/>
                </a:solidFill>
                <a:effectLst/>
                <a:latin typeface="+mn-lt"/>
                <a:ea typeface="+mn-ea"/>
                <a:cs typeface="+mn-cs"/>
              </a:rPr>
              <a:t> voor meer informatie over medicatie-aanpassingsschema’s en cultuursensitief patiëntenvoorlichtingsmateriaal dat geschikt is voor mensen met beperkte gezondheidsvaardigheden.</a:t>
            </a: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21</a:t>
            </a:fld>
            <a:endParaRPr lang="fr-FR"/>
          </a:p>
        </p:txBody>
      </p:sp>
    </p:spTree>
    <p:extLst>
      <p:ext uri="{BB962C8B-B14F-4D97-AF65-F5344CB8AC3E}">
        <p14:creationId xmlns:p14="http://schemas.microsoft.com/office/powerpoint/2010/main" val="146879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na de risico inschatting en je advies om af te zien van vasten, de patiënt niet helemaal overtuigd is, dan kunt</a:t>
            </a:r>
            <a:r>
              <a:rPr lang="nl-NL" baseline="0" dirty="0"/>
              <a:t> u in samenspraak, de </a:t>
            </a:r>
            <a:r>
              <a:rPr lang="nl-NL" dirty="0"/>
              <a:t>patiënt adviseren zijn imam te raadplegen en evt. een ondersteunend briefje meegeven (uiteraard met alleen noodzakelijke info i.v.m. privacy</a:t>
            </a:r>
            <a:r>
              <a:rPr lang="nl-NL" baseline="0" dirty="0"/>
              <a:t> van de patiënt)</a:t>
            </a:r>
            <a:r>
              <a:rPr lang="nl-NL" dirty="0"/>
              <a:t>. Indien patiënt er toch voor kiest om te gaan vasten dan dient die keuze gerespecteerd te worden. Belangrijk is dat patiënt goede begeleiding en handvatten krijgt om de kans op complicaties zo klein mogelijk te houden. </a:t>
            </a:r>
          </a:p>
          <a:p>
            <a:endParaRPr lang="nl-NL" dirty="0"/>
          </a:p>
          <a:p>
            <a:endParaRPr lang="nl-NL" dirty="0"/>
          </a:p>
          <a:p>
            <a:r>
              <a:rPr lang="nl-NL" b="1" dirty="0"/>
              <a:t> </a:t>
            </a:r>
            <a:endParaRPr lang="nl-NL"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22</a:t>
            </a:fld>
            <a:endParaRPr lang="fr-FR"/>
          </a:p>
        </p:txBody>
      </p:sp>
    </p:spTree>
    <p:extLst>
      <p:ext uri="{BB962C8B-B14F-4D97-AF65-F5344CB8AC3E}">
        <p14:creationId xmlns:p14="http://schemas.microsoft.com/office/powerpoint/2010/main" val="1091597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Voorlichting van patiënt is van cruciaal belang om het risico op complicaties tijdens de ramadan zo klein mogelijk te houden. </a:t>
            </a:r>
          </a:p>
          <a:p>
            <a:pPr marL="0" indent="0">
              <a:buFontTx/>
              <a:buNone/>
            </a:pPr>
            <a:r>
              <a:rPr lang="nl-NL" b="0" dirty="0"/>
              <a:t>Het is ook belangrijk om er bij stil te staan dat de ramadan ook een mooie gelegenheid kan zijn om patiënt te motiveren tot een gezondere leefstijl. De tools die de patiënt krijgt om veilig te kunnen vasten, kan bijdragen aan betere diabetes</a:t>
            </a:r>
            <a:r>
              <a:rPr lang="nl-NL" b="0" baseline="0" dirty="0"/>
              <a:t> </a:t>
            </a:r>
            <a:r>
              <a:rPr lang="nl-NL" b="0" dirty="0"/>
              <a:t>zelfmanagement.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1" dirty="0">
                <a:solidFill>
                  <a:schemeClr val="tx1">
                    <a:lumMod val="75000"/>
                    <a:lumOff val="25000"/>
                  </a:schemeClr>
                </a:solidFill>
              </a:rPr>
              <a:t>Voorlichting is ook van belang voor patiënten die niet vasten, maar wel meedoen aan de ramadan. Ook voor deze patiënten veranderd vaak het dag-nachtritme en eetpatroon.</a:t>
            </a:r>
          </a:p>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23</a:t>
            </a:fld>
            <a:endParaRPr lang="fr-FR"/>
          </a:p>
        </p:txBody>
      </p:sp>
    </p:spTree>
    <p:extLst>
      <p:ext uri="{BB962C8B-B14F-4D97-AF65-F5344CB8AC3E}">
        <p14:creationId xmlns:p14="http://schemas.microsoft.com/office/powerpoint/2010/main" val="52060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Uit</a:t>
            </a:r>
            <a:r>
              <a:rPr lang="nl-NL" sz="1200" b="0" i="0" kern="1200" baseline="0" dirty="0">
                <a:solidFill>
                  <a:schemeClr val="tx1"/>
                </a:solidFill>
                <a:effectLst/>
                <a:latin typeface="+mn-lt"/>
                <a:ea typeface="+mn-ea"/>
                <a:cs typeface="+mn-cs"/>
              </a:rPr>
              <a:t> onderzoek is gebleken dat v</a:t>
            </a:r>
            <a:r>
              <a:rPr lang="nl-NL" sz="1200" b="0" i="0" kern="1200" dirty="0">
                <a:solidFill>
                  <a:schemeClr val="tx1"/>
                </a:solidFill>
                <a:effectLst/>
                <a:latin typeface="+mn-lt"/>
                <a:ea typeface="+mn-ea"/>
                <a:cs typeface="+mn-cs"/>
              </a:rPr>
              <a:t>oorlichting de kans op hypo’s tijdens de</a:t>
            </a:r>
            <a:r>
              <a:rPr lang="nl-NL" sz="1200" b="0" i="0" kern="1200" baseline="0" dirty="0">
                <a:solidFill>
                  <a:schemeClr val="tx1"/>
                </a:solidFill>
                <a:effectLst/>
                <a:latin typeface="+mn-lt"/>
                <a:ea typeface="+mn-ea"/>
                <a:cs typeface="+mn-cs"/>
              </a:rPr>
              <a:t> ramadan verlaagt</a:t>
            </a:r>
            <a:r>
              <a:rPr lang="nl-NL" sz="1200" b="0" i="0" kern="1200" dirty="0">
                <a:solidFill>
                  <a:schemeClr val="tx1"/>
                </a:solidFill>
                <a:effectLst/>
                <a:latin typeface="+mn-lt"/>
                <a:ea typeface="+mn-ea"/>
                <a:cs typeface="+mn-cs"/>
              </a:rPr>
              <a:t>. Zo liet de READ studie zien dat gerichte voorlichting over maaltijden, geneesmiddelgebruik, hypoglykemieën en aanpassing van de dosering tijdens de ramadan de kans op een hypoglykemie significant verlaagt in vergelijking met</a:t>
            </a:r>
            <a:r>
              <a:rPr lang="nl-NL" sz="1200" b="0" i="0" kern="1200" baseline="0" dirty="0">
                <a:solidFill>
                  <a:schemeClr val="tx1"/>
                </a:solidFill>
                <a:effectLst/>
                <a:latin typeface="+mn-lt"/>
                <a:ea typeface="+mn-ea"/>
                <a:cs typeface="+mn-cs"/>
              </a:rPr>
              <a:t> perioden buiten de ramadan</a:t>
            </a:r>
            <a:r>
              <a:rPr lang="nl-NL" sz="1200" b="0" i="0" kern="1200" dirty="0">
                <a:solidFill>
                  <a:schemeClr val="tx1"/>
                </a:solidFill>
                <a:effectLst/>
                <a:latin typeface="+mn-lt"/>
                <a:ea typeface="+mn-ea"/>
                <a:cs typeface="+mn-cs"/>
              </a:rPr>
              <a:t>. In de groep die voorlichting kreeg (57 patiënten), was er een halvering</a:t>
            </a:r>
            <a:r>
              <a:rPr lang="nl-NL" sz="1200" b="0" i="0" kern="1200" baseline="0" dirty="0">
                <a:solidFill>
                  <a:schemeClr val="tx1"/>
                </a:solidFill>
                <a:effectLst/>
                <a:latin typeface="+mn-lt"/>
                <a:ea typeface="+mn-ea"/>
                <a:cs typeface="+mn-cs"/>
              </a:rPr>
              <a:t> van het aantal hypo’s (een daling </a:t>
            </a:r>
            <a:r>
              <a:rPr lang="nl-NL" sz="1200" b="0" i="0" kern="1200" dirty="0">
                <a:solidFill>
                  <a:schemeClr val="tx1"/>
                </a:solidFill>
                <a:effectLst/>
                <a:latin typeface="+mn-lt"/>
                <a:ea typeface="+mn-ea"/>
                <a:cs typeface="+mn-cs"/>
              </a:rPr>
              <a:t>van 9 naar 5 hypoglykemische</a:t>
            </a:r>
            <a:r>
              <a:rPr lang="nl-NL" sz="1200" b="0" i="0" kern="1200" baseline="0" dirty="0">
                <a:solidFill>
                  <a:schemeClr val="tx1"/>
                </a:solidFill>
                <a:effectLst/>
                <a:latin typeface="+mn-lt"/>
                <a:ea typeface="+mn-ea"/>
                <a:cs typeface="+mn-cs"/>
              </a:rPr>
              <a:t> episoden). Terwijl </a:t>
            </a:r>
            <a:r>
              <a:rPr lang="nl-NL" sz="1200" b="0" i="0" kern="1200" dirty="0">
                <a:solidFill>
                  <a:schemeClr val="tx1"/>
                </a:solidFill>
                <a:effectLst/>
                <a:latin typeface="+mn-lt"/>
                <a:ea typeface="+mn-ea"/>
                <a:cs typeface="+mn-cs"/>
              </a:rPr>
              <a:t>in de groep zonder voorlichting (54 patiënten) het aantal hypo’s tijdens de ramadan verviervoudigde (stijging van 9 naar 36 hypo’s tijdens de ramadan). Dit komt overeen met een absolute risicoreductie van 58,2%.</a:t>
            </a:r>
          </a:p>
          <a:p>
            <a:r>
              <a:rPr lang="nl-NL" sz="1200" b="0" i="0" kern="1200" dirty="0">
                <a:solidFill>
                  <a:schemeClr val="tx1"/>
                </a:solidFill>
                <a:effectLst/>
                <a:latin typeface="+mn-lt"/>
                <a:ea typeface="+mn-ea"/>
                <a:cs typeface="+mn-cs"/>
              </a:rPr>
              <a:t>Tevens was er in de groep die voorlichting kreeg gewichtsreductie, terwijl in de groep die de voorlichtingsbijeenkomst niet had bijgewoond, het gewicht was toegenomen.</a:t>
            </a:r>
          </a:p>
          <a:p>
            <a:r>
              <a:rPr lang="nl-NL" sz="1200" b="0" i="0" kern="1200" dirty="0">
                <a:solidFill>
                  <a:schemeClr val="tx1"/>
                </a:solidFill>
                <a:effectLst/>
                <a:latin typeface="+mn-lt"/>
                <a:ea typeface="+mn-ea"/>
                <a:cs typeface="+mn-cs"/>
              </a:rPr>
              <a:t>Het effect van de voorlichting was zelfs na één jaar nog zichtbaar. Voorlichting tijdens de ramadan zou patiënten kunnen helpen om hun aandoening beter te managen.</a:t>
            </a:r>
          </a:p>
          <a:p>
            <a:pPr>
              <a:buNone/>
            </a:pPr>
            <a:endParaRPr lang="nl-NL" dirty="0"/>
          </a:p>
          <a:p>
            <a:pPr>
              <a:buNone/>
            </a:pPr>
            <a:r>
              <a:rPr lang="nl-NL" sz="1100" dirty="0"/>
              <a:t>Beperkingen: kleine onderzoeksgroep, selectie bias (er werd niet gerandomiseerd), hypoglycaemische episoden als zelfrapportage/ zelfmetingen, routinematig dosering SU-derivaten verlaagd.</a:t>
            </a: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24</a:t>
            </a:fld>
            <a:endParaRPr lang="fr-FR"/>
          </a:p>
        </p:txBody>
      </p:sp>
    </p:spTree>
    <p:extLst>
      <p:ext uri="{BB962C8B-B14F-4D97-AF65-F5344CB8AC3E}">
        <p14:creationId xmlns:p14="http://schemas.microsoft.com/office/powerpoint/2010/main" val="701468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Ongeveer 10 jaar na de EPIDIAR studie werd een relatief groot retrospectief observationele (CREED) studie naar enkele karakteristieken bij T2DM patiënten tijdens de ramadan gepubliceerd. In deze studie participeerden net als de EPIDIAR 13 landen (waarvan 7 landen identiek aan de EPIDIAR), itt de EPIDIAR deden ook Europese landen mee aan de CREED studie en waren de uitkomstmaten niet geheel vergelijkbaar tussen de 2 studies.</a:t>
            </a:r>
          </a:p>
          <a:p>
            <a:endParaRPr lang="nl-NL" dirty="0"/>
          </a:p>
          <a:p>
            <a:r>
              <a:rPr lang="nl-NL" dirty="0"/>
              <a:t>In totaal</a:t>
            </a:r>
            <a:r>
              <a:rPr lang="nl-NL" baseline="0" dirty="0"/>
              <a:t> deden </a:t>
            </a:r>
            <a:r>
              <a:rPr lang="nl-NL" dirty="0"/>
              <a:t>508 artsen uit 13 landen (in Azië, Noord Afrika, Europa en het Midden-Oosten) mee aan de CRRED studie, circa 3400 patiënten werden geïncludeerd.  Het overgrote meerderdeel van de patiënten had T2DM</a:t>
            </a:r>
            <a:r>
              <a:rPr lang="en-US" dirty="0"/>
              <a:t>, een klein aantal had T1DM of diabetes gravidarum. </a:t>
            </a:r>
          </a:p>
          <a:p>
            <a:endParaRPr lang="en-US" dirty="0"/>
          </a:p>
          <a:p>
            <a:r>
              <a:rPr lang="en-US" dirty="0"/>
              <a:t>96% van de artsen hadden hun patiënten voorzien van adviezen omtrent vasten. Hierbij maakten circa 62% van de artsen gebruik van richtlijnen voor diabeteszorg rondom de </a:t>
            </a:r>
            <a:r>
              <a:rPr lang="en-US" dirty="0" err="1"/>
              <a:t>ramadan</a:t>
            </a:r>
            <a:r>
              <a:rPr lang="en-US" dirty="0"/>
              <a:t>, waarbij die van de American Diabetes Association het meest werd gebruikt.</a:t>
            </a:r>
          </a:p>
          <a:p>
            <a:r>
              <a:rPr lang="en-US" dirty="0"/>
              <a:t>Circa 95% </a:t>
            </a:r>
            <a:r>
              <a:rPr lang="en-US" dirty="0" err="1"/>
              <a:t>vd</a:t>
            </a:r>
            <a:r>
              <a:rPr lang="en-US" dirty="0"/>
              <a:t> patiënten heeft </a:t>
            </a:r>
            <a:r>
              <a:rPr lang="en-US" dirty="0" err="1"/>
              <a:t>tenminste</a:t>
            </a:r>
            <a:r>
              <a:rPr lang="en-US" dirty="0"/>
              <a:t> 15 dagen gevast tijdens de </a:t>
            </a:r>
            <a:r>
              <a:rPr lang="en-US" dirty="0" err="1"/>
              <a:t>ramadan</a:t>
            </a:r>
            <a:r>
              <a:rPr lang="en-US" dirty="0"/>
              <a:t>. Van deze groep heeft 67% de hele maand gevast. Net als in de EPIDIAR studie werd gem. 27 dagen gevast (</a:t>
            </a:r>
            <a:r>
              <a:rPr lang="nl-NL" dirty="0"/>
              <a:t>gelijk voor ptn in de zéér hoog-risico groep als de laag-risico groep)</a:t>
            </a:r>
            <a:r>
              <a:rPr lang="en-US" dirty="0"/>
              <a:t>.</a:t>
            </a:r>
          </a:p>
          <a:p>
            <a:r>
              <a:rPr lang="en-US" dirty="0"/>
              <a:t>Wat betreft de medicatie, was bij 39% sprake van verandering in het diabetesregime ter </a:t>
            </a:r>
            <a:r>
              <a:rPr lang="en-US" dirty="0" err="1"/>
              <a:t>voorbereiding</a:t>
            </a:r>
            <a:r>
              <a:rPr lang="en-US" dirty="0"/>
              <a:t> op de </a:t>
            </a:r>
            <a:r>
              <a:rPr lang="en-US" dirty="0" err="1"/>
              <a:t>ramadan</a:t>
            </a:r>
            <a:r>
              <a:rPr lang="en-US" dirty="0"/>
              <a:t>. </a:t>
            </a:r>
            <a:r>
              <a:rPr lang="nl-NL" dirty="0"/>
              <a:t>Frequentie van toediening (74,8%) werd vaker veranderd vergeleken</a:t>
            </a:r>
            <a:r>
              <a:rPr lang="nl-NL" baseline="0" dirty="0"/>
              <a:t> met</a:t>
            </a:r>
            <a:r>
              <a:rPr lang="nl-NL" dirty="0"/>
              <a:t> de totale dagelijkse dosis (36,9%) of het geneesmiddel zelf (gedefinieerd als stopzetting, toevoeging of omschakeling van een geneesmiddel, 20,4%).</a:t>
            </a:r>
            <a:endParaRPr lang="en-US" dirty="0"/>
          </a:p>
          <a:p>
            <a:r>
              <a:rPr lang="en-US" dirty="0" err="1"/>
              <a:t>Tijdens</a:t>
            </a:r>
            <a:r>
              <a:rPr lang="en-US" dirty="0"/>
              <a:t> de </a:t>
            </a:r>
            <a:r>
              <a:rPr lang="en-US" dirty="0" err="1"/>
              <a:t>ramadan</a:t>
            </a:r>
            <a:r>
              <a:rPr lang="en-US" dirty="0"/>
              <a:t> </a:t>
            </a:r>
            <a:r>
              <a:rPr lang="en-US" dirty="0" err="1"/>
              <a:t>raporteerden</a:t>
            </a:r>
            <a:r>
              <a:rPr lang="en-US" dirty="0"/>
              <a:t> </a:t>
            </a:r>
            <a:r>
              <a:rPr lang="en-US" dirty="0" err="1"/>
              <a:t>ongeveer</a:t>
            </a:r>
            <a:r>
              <a:rPr lang="en-US" dirty="0"/>
              <a:t> 9% van de patiënten minstens 1 hypoglycaemische episode doorgemaakt te hebben, in vergelijking met 5% buiten de </a:t>
            </a:r>
            <a:r>
              <a:rPr lang="en-US" dirty="0" err="1"/>
              <a:t>ramadan</a:t>
            </a:r>
            <a:r>
              <a:rPr lang="en-US" dirty="0"/>
              <a:t>. In 47% van deze episodes van een hypo’s was het noodzakelijk het vasten te </a:t>
            </a:r>
            <a:r>
              <a:rPr lang="en-US" dirty="0" err="1"/>
              <a:t>verbreken</a:t>
            </a:r>
            <a:r>
              <a:rPr lang="en-US" dirty="0"/>
              <a:t>.</a:t>
            </a:r>
            <a:r>
              <a:rPr lang="en-US" baseline="0" dirty="0"/>
              <a:t> </a:t>
            </a:r>
            <a:r>
              <a:rPr lang="en-US" dirty="0"/>
              <a:t>Het aantal hypo’s is in deze studie veel lager dan in de EPIDIAR. Dit kan verklaard worden door de ontwikkeling van richtlijnen en meer focus op voorlichting van patiënten sinds de EPIDIAR.</a:t>
            </a:r>
          </a:p>
          <a:p>
            <a:r>
              <a:rPr lang="en-US" sz="1200" b="0" i="0" kern="1200" dirty="0">
                <a:solidFill>
                  <a:schemeClr val="tx1"/>
                </a:solidFill>
                <a:effectLst/>
                <a:latin typeface="+mn-lt"/>
                <a:ea typeface="+mn-ea"/>
                <a:cs typeface="+mn-cs"/>
              </a:rPr>
              <a:t>In Europa (Frankrijk, UK en Duitsland) kwamen vaker hypo’s voor. Dit zou mogelijk </a:t>
            </a:r>
            <a:r>
              <a:rPr lang="en-US" sz="1200" b="0" i="0" kern="1200" dirty="0" err="1">
                <a:solidFill>
                  <a:schemeClr val="tx1"/>
                </a:solidFill>
                <a:effectLst/>
                <a:latin typeface="+mn-lt"/>
                <a:ea typeface="+mn-ea"/>
                <a:cs typeface="+mn-cs"/>
              </a:rPr>
              <a:t>verklaard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worden</a:t>
            </a:r>
            <a:r>
              <a:rPr lang="en-US" sz="1200" b="0" i="0" kern="1200" dirty="0">
                <a:solidFill>
                  <a:schemeClr val="tx1"/>
                </a:solidFill>
                <a:effectLst/>
                <a:latin typeface="+mn-lt"/>
                <a:ea typeface="+mn-ea"/>
                <a:cs typeface="+mn-cs"/>
              </a:rPr>
              <a:t> doordat de </a:t>
            </a:r>
            <a:r>
              <a:rPr lang="en-US" sz="1200" b="0" i="0" kern="1200" dirty="0" err="1">
                <a:solidFill>
                  <a:schemeClr val="tx1"/>
                </a:solidFill>
                <a:effectLst/>
                <a:latin typeface="+mn-lt"/>
                <a:ea typeface="+mn-ea"/>
                <a:cs typeface="+mn-cs"/>
              </a:rPr>
              <a:t>patiënten</a:t>
            </a:r>
            <a:r>
              <a:rPr lang="en-US" sz="1200" b="0" i="0" kern="1200" dirty="0">
                <a:solidFill>
                  <a:schemeClr val="tx1"/>
                </a:solidFill>
                <a:effectLst/>
                <a:latin typeface="+mn-lt"/>
                <a:ea typeface="+mn-ea"/>
                <a:cs typeface="+mn-cs"/>
              </a:rPr>
              <a:t> in Europa </a:t>
            </a:r>
            <a:r>
              <a:rPr lang="en-US" sz="1200" b="0" i="0" kern="1200" dirty="0" err="1">
                <a:solidFill>
                  <a:schemeClr val="tx1"/>
                </a:solidFill>
                <a:effectLst/>
                <a:latin typeface="+mn-lt"/>
                <a:ea typeface="+mn-ea"/>
                <a:cs typeface="+mn-cs"/>
              </a:rPr>
              <a:t>vaker</a:t>
            </a:r>
            <a:r>
              <a:rPr lang="en-US" sz="1200" b="0" i="0" kern="1200" dirty="0">
                <a:solidFill>
                  <a:schemeClr val="tx1"/>
                </a:solidFill>
                <a:effectLst/>
                <a:latin typeface="+mn-lt"/>
                <a:ea typeface="+mn-ea"/>
                <a:cs typeface="+mn-cs"/>
              </a:rPr>
              <a:t> insuline </a:t>
            </a:r>
            <a:r>
              <a:rPr lang="en-US" sz="1200" b="0" i="0" kern="1200" dirty="0" err="1">
                <a:solidFill>
                  <a:schemeClr val="tx1"/>
                </a:solidFill>
                <a:effectLst/>
                <a:latin typeface="+mn-lt"/>
                <a:ea typeface="+mn-ea"/>
                <a:cs typeface="+mn-cs"/>
              </a:rPr>
              <a:t>gebruikten</a:t>
            </a:r>
            <a:r>
              <a:rPr lang="en-US" sz="1200" b="0" i="0" kern="1200" dirty="0">
                <a:solidFill>
                  <a:schemeClr val="tx1"/>
                </a:solidFill>
                <a:effectLst/>
                <a:latin typeface="+mn-lt"/>
                <a:ea typeface="+mn-ea"/>
                <a:cs typeface="+mn-cs"/>
              </a:rPr>
              <a:t>, langere </a:t>
            </a:r>
            <a:r>
              <a:rPr lang="en-US" sz="1200" b="0" i="0" kern="1200" dirty="0" err="1">
                <a:solidFill>
                  <a:schemeClr val="tx1"/>
                </a:solidFill>
                <a:effectLst/>
                <a:latin typeface="+mn-lt"/>
                <a:ea typeface="+mn-ea"/>
                <a:cs typeface="+mn-cs"/>
              </a:rPr>
              <a:t>dagen</a:t>
            </a:r>
            <a:r>
              <a:rPr lang="en-US" sz="1200" b="0" i="0" kern="1200" dirty="0">
                <a:solidFill>
                  <a:schemeClr val="tx1"/>
                </a:solidFill>
                <a:effectLst/>
                <a:latin typeface="+mn-lt"/>
                <a:ea typeface="+mn-ea"/>
                <a:cs typeface="+mn-cs"/>
              </a:rPr>
              <a:t> vasten en slechts 49% van de artsen zijn patiënten voorlichting gaf in vergelijking met 74% van de artsen in het </a:t>
            </a:r>
            <a:r>
              <a:rPr lang="en-US" sz="1200" b="0" i="0" kern="1200" dirty="0" err="1">
                <a:solidFill>
                  <a:schemeClr val="tx1"/>
                </a:solidFill>
                <a:effectLst/>
                <a:latin typeface="+mn-lt"/>
                <a:ea typeface="+mn-ea"/>
                <a:cs typeface="+mn-cs"/>
              </a:rPr>
              <a:t>Midden</a:t>
            </a:r>
            <a:r>
              <a:rPr lang="en-US" sz="1200" b="0" i="0" kern="1200" dirty="0">
                <a:solidFill>
                  <a:schemeClr val="tx1"/>
                </a:solidFill>
                <a:effectLst/>
                <a:latin typeface="+mn-lt"/>
                <a:ea typeface="+mn-ea"/>
                <a:cs typeface="+mn-cs"/>
              </a:rPr>
              <a:t>-Oosten. </a:t>
            </a:r>
          </a:p>
          <a:p>
            <a:endParaRPr lang="en-US" sz="1200" b="0" i="0" kern="1200" dirty="0">
              <a:solidFill>
                <a:schemeClr val="tx1"/>
              </a:solidFill>
              <a:effectLst/>
              <a:latin typeface="+mn-lt"/>
              <a:ea typeface="+mn-ea"/>
              <a:cs typeface="+mn-cs"/>
            </a:endParaRPr>
          </a:p>
          <a:p>
            <a:r>
              <a:rPr lang="en-US" dirty="0"/>
              <a:t>Extra</a:t>
            </a:r>
            <a:r>
              <a:rPr lang="en-US" baseline="0" dirty="0"/>
              <a:t> </a:t>
            </a:r>
            <a:r>
              <a:rPr lang="en-US" baseline="0" dirty="0" err="1"/>
              <a:t>informatie</a:t>
            </a:r>
            <a:r>
              <a:rPr lang="en-US" baseline="0" dirty="0"/>
              <a:t>:</a:t>
            </a:r>
            <a:endParaRPr lang="en-US" dirty="0"/>
          </a:p>
          <a:p>
            <a:r>
              <a:rPr lang="en-US" sz="1200" b="1" i="0" kern="1200" cap="all" dirty="0">
                <a:solidFill>
                  <a:schemeClr val="tx1"/>
                </a:solidFill>
                <a:effectLst/>
                <a:latin typeface="+mn-lt"/>
                <a:ea typeface="+mn-ea"/>
                <a:cs typeface="+mn-cs"/>
              </a:rPr>
              <a:t>AIM:</a:t>
            </a:r>
          </a:p>
          <a:p>
            <a:r>
              <a:rPr lang="en-US" sz="1200" b="0" i="0" kern="1200" dirty="0">
                <a:solidFill>
                  <a:schemeClr val="tx1"/>
                </a:solidFill>
                <a:effectLst/>
                <a:latin typeface="+mn-lt"/>
                <a:ea typeface="+mn-ea"/>
                <a:cs typeface="+mn-cs"/>
              </a:rPr>
              <a:t>To describe the characteristics and management of patients with diabetes who chose to fast during Ramadan in 2010.</a:t>
            </a:r>
          </a:p>
          <a:p>
            <a:r>
              <a:rPr lang="en-US" sz="1200" b="1" i="0" kern="1200" cap="all"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This was a multi-country, retrospective, observational study, supplemented with physician and patient questionnaires, with data captured before, during and after Ramadan. A total of 508 physicians in 13 countries enrolled 3777 patients and a total of 3394 evaluable cases were </a:t>
            </a:r>
            <a:r>
              <a:rPr lang="en-US" sz="1200" b="0" i="0" kern="1200" dirty="0" err="1">
                <a:solidFill>
                  <a:schemeClr val="tx1"/>
                </a:solidFill>
                <a:effectLst/>
                <a:latin typeface="+mn-lt"/>
                <a:ea typeface="+mn-ea"/>
                <a:cs typeface="+mn-cs"/>
              </a:rPr>
              <a:t>analysed</a:t>
            </a:r>
            <a:r>
              <a:rPr lang="en-US" sz="1200" b="0" i="0" kern="1200" dirty="0">
                <a:solidFill>
                  <a:schemeClr val="tx1"/>
                </a:solidFill>
                <a:effectLst/>
                <a:latin typeface="+mn-lt"/>
                <a:ea typeface="+mn-ea"/>
                <a:cs typeface="+mn-cs"/>
              </a:rPr>
              <a:t>. We report on the subset of patients with Type 2 diabetes, which included 3250 patients (95.8%).</a:t>
            </a:r>
          </a:p>
          <a:p>
            <a:r>
              <a:rPr lang="en-US" sz="1200" b="1" i="0" kern="1200" cap="all"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Oral anti-</a:t>
            </a:r>
            <a:r>
              <a:rPr lang="en-US" sz="1200" b="0" i="0" kern="1200" dirty="0" err="1">
                <a:solidFill>
                  <a:schemeClr val="tx1"/>
                </a:solidFill>
                <a:effectLst/>
                <a:latin typeface="+mn-lt"/>
                <a:ea typeface="+mn-ea"/>
                <a:cs typeface="+mn-cs"/>
              </a:rPr>
              <a:t>hyperglycaemic</a:t>
            </a:r>
            <a:r>
              <a:rPr lang="en-US" sz="1200" b="0" i="0" kern="1200" dirty="0">
                <a:solidFill>
                  <a:schemeClr val="tx1"/>
                </a:solidFill>
                <a:effectLst/>
                <a:latin typeface="+mn-lt"/>
                <a:ea typeface="+mn-ea"/>
                <a:cs typeface="+mn-cs"/>
              </a:rPr>
              <a:t> therapy was the predominant pre-Ramadan therapy for most patients (76.6%). The treatment regimen was modified before Ramadan for 39.3% of all patients (34.9% for patients on oral drugs alone, 47.1% for patients on injectable drugs alone). Almost all physicians (96.2%) reported providing fasting-specific advice to patients and 62.6% report using guidelines or recommendations for the management of diabetes during Ramadan. In all, 64% of patients reported fasting everyday of Ramadan and 94.2% fasted for at least 15 days.</a:t>
            </a:r>
          </a:p>
          <a:p>
            <a:r>
              <a:rPr lang="en-US" sz="1200" b="1" i="0" kern="1200" cap="all"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Physicians have increasingly adopted multiple approaches to the management of fasting during Ramadan, including the adoption of international and/or national guidelines, providing fasting-specific advice and adjusting treatment regimens, such that patients are able to fast for a greater number of days without acute complications. Additional research is needed to explore physician and patient beliefs and practices to inform the evidence-based management of diabetes while fasting, both during and outside of Ramadan, and to identify and address barriers to the universal uptake of techniques to facilitate that management.</a:t>
            </a: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25</a:t>
            </a:fld>
            <a:endParaRPr lang="fr-FR"/>
          </a:p>
        </p:txBody>
      </p:sp>
    </p:spTree>
    <p:extLst>
      <p:ext uri="{BB962C8B-B14F-4D97-AF65-F5344CB8AC3E}">
        <p14:creationId xmlns:p14="http://schemas.microsoft.com/office/powerpoint/2010/main" val="4118170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a:solidFill>
                  <a:schemeClr val="tx1"/>
                </a:solidFill>
                <a:effectLst/>
                <a:latin typeface="+mn-lt"/>
                <a:ea typeface="+mn-ea"/>
                <a:cs typeface="+mn-cs"/>
              </a:rPr>
              <a:t>Risico’s vasten: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Uitleg over de mogelijke risico’s van vasten voor de betreffende patiënt, bijvoorbeeld verhoogd risico op </a:t>
            </a:r>
            <a:r>
              <a:rPr lang="nl-NL" sz="1200" kern="1200" dirty="0" err="1">
                <a:solidFill>
                  <a:schemeClr val="tx1"/>
                </a:solidFill>
                <a:effectLst/>
                <a:latin typeface="+mn-lt"/>
                <a:ea typeface="+mn-ea"/>
                <a:cs typeface="+mn-cs"/>
              </a:rPr>
              <a:t>hypo’s</a:t>
            </a:r>
            <a:r>
              <a:rPr lang="nl-NL" sz="1200" kern="1200" dirty="0">
                <a:solidFill>
                  <a:schemeClr val="tx1"/>
                </a:solidFill>
                <a:effectLst/>
                <a:latin typeface="+mn-lt"/>
                <a:ea typeface="+mn-ea"/>
                <a:cs typeface="+mn-cs"/>
              </a:rPr>
              <a:t> in verband met hypo-</a:t>
            </a:r>
            <a:r>
              <a:rPr lang="nl-NL" sz="1200" kern="1200" dirty="0" err="1">
                <a:solidFill>
                  <a:schemeClr val="tx1"/>
                </a:solidFill>
                <a:effectLst/>
                <a:latin typeface="+mn-lt"/>
                <a:ea typeface="+mn-ea"/>
                <a:cs typeface="+mn-cs"/>
              </a:rPr>
              <a:t>unawareness</a:t>
            </a:r>
            <a:r>
              <a:rPr lang="nl-NL" sz="1200" kern="1200" dirty="0">
                <a:solidFill>
                  <a:schemeClr val="tx1"/>
                </a:solidFill>
                <a:effectLst/>
                <a:latin typeface="+mn-lt"/>
                <a:ea typeface="+mn-ea"/>
                <a:cs typeface="+mn-cs"/>
              </a:rPr>
              <a:t> of verslechtering van de nierfunctie bij pre-existente nierfunctiestoornis.</a:t>
            </a:r>
          </a:p>
          <a:p>
            <a:pPr lvl="0"/>
            <a:r>
              <a:rPr lang="nl-NL" sz="1200" b="1" kern="1200" dirty="0">
                <a:solidFill>
                  <a:schemeClr val="tx1"/>
                </a:solidFill>
                <a:effectLst/>
                <a:latin typeface="+mn-lt"/>
                <a:ea typeface="+mn-ea"/>
                <a:cs typeface="+mn-cs"/>
              </a:rPr>
              <a:t>Tijdig vasten verbreken: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Informatie over concrete situaties waarin de patiënt het vasten dient te verbreken (symptomen hypo- en hyperglycaemie of acute ziekte-episode). Patiënten die aan glucose zelfmeting doen of dit tijdens de ramadan op eigen initiatief doen dienen geïnformeerd te worden over zij het vasten moeten verbreken bij een glucose &lt; 3.5 mmol/ l of &gt;15 mmol/l .</a:t>
            </a:r>
          </a:p>
          <a:p>
            <a:pPr lvl="0"/>
            <a:r>
              <a:rPr lang="nl-NL" sz="1200" b="1" kern="1200" dirty="0">
                <a:solidFill>
                  <a:schemeClr val="tx1"/>
                </a:solidFill>
                <a:effectLst/>
                <a:latin typeface="+mn-lt"/>
                <a:ea typeface="+mn-ea"/>
                <a:cs typeface="+mn-cs"/>
              </a:rPr>
              <a:t>Bloedglucose monitoring:</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Geef uitleg over de frequentie van bloedglucose meting aan patiënten die aan zelfmetingen doen. Adviseer dringend bij klachten de glucose te meten, daarop actie te  ondernemen en zo nodig contact op te nemen met de behandelaar.  </a:t>
            </a:r>
          </a:p>
          <a:p>
            <a:r>
              <a:rPr lang="nl-NL" sz="1200" kern="1200" dirty="0">
                <a:solidFill>
                  <a:schemeClr val="tx1"/>
                </a:solidFill>
                <a:effectLst/>
                <a:latin typeface="+mn-lt"/>
                <a:ea typeface="+mn-ea"/>
                <a:cs typeface="+mn-cs"/>
              </a:rPr>
              <a:t>Benadruk dat glucose meting/ monitoring het vasten niet verbreekt/ ongeldig maakt. </a:t>
            </a:r>
          </a:p>
          <a:p>
            <a:pPr lvl="0"/>
            <a:r>
              <a:rPr lang="nl-NL" sz="1200" b="1" kern="1200" dirty="0">
                <a:solidFill>
                  <a:schemeClr val="tx1"/>
                </a:solidFill>
                <a:effectLst/>
                <a:latin typeface="+mn-lt"/>
                <a:ea typeface="+mn-ea"/>
                <a:cs typeface="+mn-cs"/>
              </a:rPr>
              <a:t>Medicatie-aanpassing: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Geef uitleg en instructies</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aan de patiënt over het aangepaste medicatieschema. Geef deze instructies bij voorkeur mee op papier, verifieer of de informatie is begrepen (</a:t>
            </a:r>
            <a:r>
              <a:rPr lang="nl-NL" sz="1200" kern="1200" dirty="0" err="1">
                <a:solidFill>
                  <a:schemeClr val="tx1"/>
                </a:solidFill>
                <a:effectLst/>
                <a:latin typeface="+mn-lt"/>
                <a:ea typeface="+mn-ea"/>
                <a:cs typeface="+mn-cs"/>
              </a:rPr>
              <a:t>teach</a:t>
            </a:r>
            <a:r>
              <a:rPr lang="nl-NL" sz="1200" kern="1200" dirty="0">
                <a:solidFill>
                  <a:schemeClr val="tx1"/>
                </a:solidFill>
                <a:effectLst/>
                <a:latin typeface="+mn-lt"/>
                <a:ea typeface="+mn-ea"/>
                <a:cs typeface="+mn-cs"/>
              </a:rPr>
              <a:t>-back methode). Geef tevens duidelijke instructie over tijdstip waarop</a:t>
            </a:r>
            <a:r>
              <a:rPr lang="nl-NL" sz="1200" kern="1200" baseline="0" dirty="0">
                <a:solidFill>
                  <a:schemeClr val="tx1"/>
                </a:solidFill>
                <a:effectLst/>
                <a:latin typeface="+mn-lt"/>
                <a:ea typeface="+mn-ea"/>
                <a:cs typeface="+mn-cs"/>
              </a:rPr>
              <a:t> de</a:t>
            </a:r>
            <a:r>
              <a:rPr lang="nl-NL" sz="1200" kern="1200" dirty="0">
                <a:solidFill>
                  <a:schemeClr val="tx1"/>
                </a:solidFill>
                <a:effectLst/>
                <a:latin typeface="+mn-lt"/>
                <a:ea typeface="+mn-ea"/>
                <a:cs typeface="+mn-cs"/>
              </a:rPr>
              <a:t> medicatie ingenomen dient te worden</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om te voorkomen dat dit pas uren na de iftar wordt gebruikt. Bekijk ook of andere medicatie, anders dan de antidiabetica, aanpassing behoeft.</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Vergeet niet uit te leggen dat na de ramadan (uiteraard indien patiënt niet de extra zes dagen vast (</a:t>
            </a:r>
            <a:r>
              <a:rPr lang="nl-NL" sz="1200" kern="1200" dirty="0" err="1">
                <a:solidFill>
                  <a:schemeClr val="tx1"/>
                </a:solidFill>
                <a:effectLst/>
                <a:latin typeface="+mn-lt"/>
                <a:ea typeface="+mn-ea"/>
                <a:cs typeface="+mn-cs"/>
              </a:rPr>
              <a:t>shawal</a:t>
            </a:r>
            <a:r>
              <a:rPr lang="nl-NL" sz="1200" kern="1200" dirty="0">
                <a:solidFill>
                  <a:schemeClr val="tx1"/>
                </a:solidFill>
                <a:effectLst/>
                <a:latin typeface="+mn-lt"/>
                <a:ea typeface="+mn-ea"/>
                <a:cs typeface="+mn-cs"/>
              </a:rPr>
              <a:t>)) het oude medicatiepatroon weer hervat moet worden!</a:t>
            </a:r>
          </a:p>
          <a:p>
            <a:pPr lvl="0"/>
            <a:r>
              <a:rPr lang="nl-NL" sz="1200" b="1" kern="1200" dirty="0">
                <a:solidFill>
                  <a:schemeClr val="tx1"/>
                </a:solidFill>
                <a:effectLst/>
                <a:latin typeface="+mn-lt"/>
                <a:ea typeface="+mn-ea"/>
                <a:cs typeface="+mn-cs"/>
              </a:rPr>
              <a:t>Voeding en lichamelijke activiteit:</a:t>
            </a:r>
            <a:endParaRPr lang="nl-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Adviseer</a:t>
            </a:r>
            <a:r>
              <a:rPr lang="nl-NL" sz="1200" b="0" kern="1200" baseline="0" dirty="0">
                <a:solidFill>
                  <a:schemeClr val="tx1"/>
                </a:solidFill>
                <a:effectLst/>
                <a:latin typeface="+mn-lt"/>
                <a:ea typeface="+mn-ea"/>
                <a:cs typeface="+mn-cs"/>
              </a:rPr>
              <a:t> om de maaltijden goed te verdelen over het aantal uur waarin gegeten kan worden en om kleine porties te gebruiken. </a:t>
            </a:r>
            <a:r>
              <a:rPr lang="nl-NL" sz="1200" kern="1200" dirty="0">
                <a:solidFill>
                  <a:schemeClr val="tx1"/>
                </a:solidFill>
                <a:effectLst/>
                <a:latin typeface="+mn-lt"/>
                <a:ea typeface="+mn-ea"/>
                <a:cs typeface="+mn-cs"/>
              </a:rPr>
              <a:t>Adviseer ’s morgens geen zoete dranken te nemen en veel te drinken, en ook vezelarme koolhydraten tijdens de iftar (=avondmaaltijd in de ramadan) waarbij men gerechten met een hoog gehalte aan koolhydraten neemt, te beperken. Voor extra informatie over voeding en dieetbegeleiding kan eventueel naar de diëtist worden verwezen (op indicatie).</a:t>
            </a:r>
          </a:p>
          <a:p>
            <a:pPr lvl="0"/>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Voorlichting is ook van belang voor patiënten die niet meer vasten tijdens de ramadan. Zo bleek uit de Nederlandse studie dat ook de doelgroep die niet meer vast klachten van </a:t>
            </a:r>
            <a:r>
              <a:rPr lang="nl-NL" sz="1200" kern="1200" dirty="0" err="1">
                <a:solidFill>
                  <a:schemeClr val="tx1"/>
                </a:solidFill>
                <a:effectLst/>
                <a:latin typeface="+mn-lt"/>
                <a:ea typeface="+mn-ea"/>
                <a:cs typeface="+mn-cs"/>
              </a:rPr>
              <a:t>glycaemische</a:t>
            </a:r>
            <a:r>
              <a:rPr lang="nl-NL" sz="1200" kern="1200" dirty="0">
                <a:solidFill>
                  <a:schemeClr val="tx1"/>
                </a:solidFill>
                <a:effectLst/>
                <a:latin typeface="+mn-lt"/>
                <a:ea typeface="+mn-ea"/>
                <a:cs typeface="+mn-cs"/>
              </a:rPr>
              <a:t> ontregeling ervaarden doordat ze meegingen in het eet- en slaapritme van hun vastende familieleden</a:t>
            </a: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26</a:t>
            </a:fld>
            <a:endParaRPr lang="fr-FR"/>
          </a:p>
        </p:txBody>
      </p:sp>
    </p:spTree>
    <p:extLst>
      <p:ext uri="{BB962C8B-B14F-4D97-AF65-F5344CB8AC3E}">
        <p14:creationId xmlns:p14="http://schemas.microsoft.com/office/powerpoint/2010/main" val="3615885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Vraag de patiënt die de mogelijkheid heeft tot zelfcontrole gedurende de eerste vier dagen van de ramadan tweemaal een </a:t>
            </a:r>
            <a:r>
              <a:rPr lang="nl-NL" sz="1200" kern="1200" dirty="0" err="1">
                <a:solidFill>
                  <a:schemeClr val="tx1"/>
                </a:solidFill>
                <a:effectLst/>
                <a:latin typeface="+mn-lt"/>
                <a:ea typeface="+mn-ea"/>
                <a:cs typeface="+mn-cs"/>
              </a:rPr>
              <a:t>dagcurve</a:t>
            </a:r>
            <a:r>
              <a:rPr lang="nl-NL" sz="1200" kern="1200" dirty="0">
                <a:solidFill>
                  <a:schemeClr val="tx1"/>
                </a:solidFill>
                <a:effectLst/>
                <a:latin typeface="+mn-lt"/>
                <a:ea typeface="+mn-ea"/>
                <a:cs typeface="+mn-cs"/>
              </a:rPr>
              <a:t> te maken. </a:t>
            </a:r>
          </a:p>
          <a:p>
            <a:r>
              <a:rPr lang="nl-NL" sz="1200" kern="1200" dirty="0">
                <a:solidFill>
                  <a:schemeClr val="tx1"/>
                </a:solidFill>
                <a:effectLst/>
                <a:latin typeface="+mn-lt"/>
                <a:ea typeface="+mn-ea"/>
                <a:cs typeface="+mn-cs"/>
              </a:rPr>
              <a:t>• Leg uit dat zelfmeting van glucose nodig is en geen inbreuk is op het vasten. </a:t>
            </a:r>
          </a:p>
          <a:p>
            <a:r>
              <a:rPr lang="nl-NL" sz="1200" kern="1200" dirty="0">
                <a:solidFill>
                  <a:schemeClr val="tx1"/>
                </a:solidFill>
                <a:effectLst/>
                <a:latin typeface="+mn-lt"/>
                <a:ea typeface="+mn-ea"/>
                <a:cs typeface="+mn-cs"/>
              </a:rPr>
              <a:t>• Na de eerste vastenweek volstaat eenmaal per week een </a:t>
            </a:r>
            <a:r>
              <a:rPr lang="nl-NL" sz="1200" kern="1200" dirty="0" err="1">
                <a:solidFill>
                  <a:schemeClr val="tx1"/>
                </a:solidFill>
                <a:effectLst/>
                <a:latin typeface="+mn-lt"/>
                <a:ea typeface="+mn-ea"/>
                <a:cs typeface="+mn-cs"/>
              </a:rPr>
              <a:t>dagcurve</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Bij onregelmatige </a:t>
            </a:r>
            <a:r>
              <a:rPr lang="nl-NL" sz="1200" kern="1200" dirty="0" err="1">
                <a:solidFill>
                  <a:schemeClr val="tx1"/>
                </a:solidFill>
                <a:effectLst/>
                <a:latin typeface="+mn-lt"/>
                <a:ea typeface="+mn-ea"/>
                <a:cs typeface="+mn-cs"/>
              </a:rPr>
              <a:t>glucoses</a:t>
            </a:r>
            <a:r>
              <a:rPr lang="nl-NL" sz="1200" kern="1200" dirty="0">
                <a:solidFill>
                  <a:schemeClr val="tx1"/>
                </a:solidFill>
                <a:effectLst/>
                <a:latin typeface="+mn-lt"/>
                <a:ea typeface="+mn-ea"/>
                <a:cs typeface="+mn-cs"/>
              </a:rPr>
              <a:t> tijdens het ‘normale’ leven of bij twijfel of de adviezen goed worden opgevolgd, spreek een contactmoment af in de eerste week. </a:t>
            </a:r>
          </a:p>
          <a:p>
            <a:r>
              <a:rPr lang="nl-NL" sz="1200" kern="1200" dirty="0">
                <a:solidFill>
                  <a:schemeClr val="tx1"/>
                </a:solidFill>
                <a:effectLst/>
                <a:latin typeface="+mn-lt"/>
                <a:ea typeface="+mn-ea"/>
                <a:cs typeface="+mn-cs"/>
              </a:rPr>
              <a:t>• Beoordeel tijdens het contactmoment aan de hand van de </a:t>
            </a:r>
            <a:r>
              <a:rPr lang="nl-NL" sz="1200" kern="1200" dirty="0" err="1">
                <a:solidFill>
                  <a:schemeClr val="tx1"/>
                </a:solidFill>
                <a:effectLst/>
                <a:latin typeface="+mn-lt"/>
                <a:ea typeface="+mn-ea"/>
                <a:cs typeface="+mn-cs"/>
              </a:rPr>
              <a:t>dagcurves</a:t>
            </a:r>
            <a:r>
              <a:rPr lang="nl-NL" sz="1200" kern="1200" dirty="0">
                <a:solidFill>
                  <a:schemeClr val="tx1"/>
                </a:solidFill>
                <a:effectLst/>
                <a:latin typeface="+mn-lt"/>
                <a:ea typeface="+mn-ea"/>
                <a:cs typeface="+mn-cs"/>
              </a:rPr>
              <a:t> of het aangepaste medicatiebeleid gehandhaafd kan blijven of aangepast moet worden: </a:t>
            </a:r>
          </a:p>
          <a:p>
            <a:r>
              <a:rPr lang="nl-NL" sz="1200" kern="1200" dirty="0">
                <a:solidFill>
                  <a:schemeClr val="tx1"/>
                </a:solidFill>
                <a:effectLst/>
                <a:latin typeface="+mn-lt"/>
                <a:ea typeface="+mn-ea"/>
                <a:cs typeface="+mn-cs"/>
              </a:rPr>
              <a:t>- informeer naar het voedingspatroon;</a:t>
            </a:r>
          </a:p>
          <a:p>
            <a:r>
              <a:rPr lang="nl-NL" sz="1200" kern="1200" dirty="0">
                <a:solidFill>
                  <a:schemeClr val="tx1"/>
                </a:solidFill>
                <a:effectLst/>
                <a:latin typeface="+mn-lt"/>
                <a:ea typeface="+mn-ea"/>
                <a:cs typeface="+mn-cs"/>
              </a:rPr>
              <a:t> - informeer naar eventuele </a:t>
            </a:r>
            <a:r>
              <a:rPr lang="nl-NL" sz="1200" kern="1200" dirty="0" err="1">
                <a:solidFill>
                  <a:schemeClr val="tx1"/>
                </a:solidFill>
                <a:effectLst/>
                <a:latin typeface="+mn-lt"/>
                <a:ea typeface="+mn-ea"/>
                <a:cs typeface="+mn-cs"/>
              </a:rPr>
              <a:t>hypoglykemieën</a:t>
            </a:r>
            <a:r>
              <a:rPr lang="nl-NL" sz="1200" kern="1200" dirty="0">
                <a:solidFill>
                  <a:schemeClr val="tx1"/>
                </a:solidFill>
                <a:effectLst/>
                <a:latin typeface="+mn-lt"/>
                <a:ea typeface="+mn-ea"/>
                <a:cs typeface="+mn-cs"/>
              </a:rPr>
              <a:t> (tijdstip en verloop hiervan); </a:t>
            </a:r>
          </a:p>
          <a:p>
            <a:r>
              <a:rPr lang="nl-NL" sz="1200" kern="1200" dirty="0">
                <a:solidFill>
                  <a:schemeClr val="tx1"/>
                </a:solidFill>
                <a:effectLst/>
                <a:latin typeface="+mn-lt"/>
                <a:ea typeface="+mn-ea"/>
                <a:cs typeface="+mn-cs"/>
              </a:rPr>
              <a:t>- informeer naar de tijd van medicatiegebruik (soms komt het voor dat mensen uren na het eten pas medicatie gebruiken). </a:t>
            </a:r>
          </a:p>
          <a:p>
            <a:r>
              <a:rPr lang="nl-NL" sz="1200" kern="1200" dirty="0">
                <a:solidFill>
                  <a:schemeClr val="tx1"/>
                </a:solidFill>
                <a:effectLst/>
                <a:latin typeface="+mn-lt"/>
                <a:ea typeface="+mn-ea"/>
                <a:cs typeface="+mn-cs"/>
              </a:rPr>
              <a:t>• Adviseer het vasten te staken bij glucose &gt; 15 mmol/l </a:t>
            </a:r>
            <a:r>
              <a:rPr lang="nl-NL" sz="1200" kern="1200" dirty="0" err="1">
                <a:solidFill>
                  <a:schemeClr val="tx1"/>
                </a:solidFill>
                <a:effectLst/>
                <a:latin typeface="+mn-lt"/>
                <a:ea typeface="+mn-ea"/>
                <a:cs typeface="+mn-cs"/>
              </a:rPr>
              <a:t>l</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Plan, indien haalbaar, een afspraak circa vier dagen na afloop van de ramadan voor een check-up en een evaluatie. NB: niet tijdens het Suikerfeest (</a:t>
            </a:r>
            <a:r>
              <a:rPr lang="nl-NL" sz="1200" kern="1200" dirty="0" err="1">
                <a:solidFill>
                  <a:schemeClr val="tx1"/>
                </a:solidFill>
                <a:effectLst/>
                <a:latin typeface="+mn-lt"/>
                <a:ea typeface="+mn-ea"/>
                <a:cs typeface="+mn-cs"/>
              </a:rPr>
              <a:t>Ied</a:t>
            </a:r>
            <a:r>
              <a:rPr lang="nl-NL" sz="1200" kern="1200" dirty="0">
                <a:solidFill>
                  <a:schemeClr val="tx1"/>
                </a:solidFill>
                <a:effectLst/>
                <a:latin typeface="+mn-lt"/>
                <a:ea typeface="+mn-ea"/>
                <a:cs typeface="+mn-cs"/>
              </a:rPr>
              <a:t> el Fitr), dan komt men niet.</a:t>
            </a: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27</a:t>
            </a:fld>
            <a:endParaRPr lang="fr-FR"/>
          </a:p>
        </p:txBody>
      </p:sp>
    </p:spTree>
    <p:extLst>
      <p:ext uri="{BB962C8B-B14F-4D97-AF65-F5344CB8AC3E}">
        <p14:creationId xmlns:p14="http://schemas.microsoft.com/office/powerpoint/2010/main" val="4254294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Maak een afspraak om samen de ervaringen tijdens ramadan te evalueren. Dit kan een belangrijke opmaat zijn voor herziening van het beleid bij een volgende ramadan.</a:t>
            </a:r>
          </a:p>
          <a:p>
            <a:r>
              <a:rPr lang="nl-NL" sz="1200" kern="1200" dirty="0">
                <a:solidFill>
                  <a:schemeClr val="tx1"/>
                </a:solidFill>
                <a:effectLst/>
                <a:latin typeface="+mn-lt"/>
                <a:ea typeface="+mn-ea"/>
                <a:cs typeface="+mn-cs"/>
              </a:rPr>
              <a:t>Instrueer aan het eind van ramadan het oude medicatieschema te hervatten.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Documenteer de bevindingen, ervaringen, adviezen, afspraken en geplande (extra) contactmomenten voor, tijdens en na ramadan in het dossier van patiënt.</a:t>
            </a: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28</a:t>
            </a:fld>
            <a:endParaRPr lang="fr-FR"/>
          </a:p>
        </p:txBody>
      </p:sp>
    </p:spTree>
    <p:extLst>
      <p:ext uri="{BB962C8B-B14F-4D97-AF65-F5344CB8AC3E}">
        <p14:creationId xmlns:p14="http://schemas.microsoft.com/office/powerpoint/2010/main" val="1389093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29</a:t>
            </a:fld>
            <a:endParaRPr lang="fr-FR"/>
          </a:p>
        </p:txBody>
      </p:sp>
    </p:spTree>
    <p:extLst>
      <p:ext uri="{BB962C8B-B14F-4D97-AF65-F5344CB8AC3E}">
        <p14:creationId xmlns:p14="http://schemas.microsoft.com/office/powerpoint/2010/main" val="534355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en-US" altLang="nl-NL" sz="2000" dirty="0">
                <a:solidFill>
                  <a:srgbClr val="002060"/>
                </a:solidFill>
              </a:rPr>
              <a:t>Basis:</a:t>
            </a:r>
          </a:p>
          <a:p>
            <a:pPr marL="342900" indent="-342900">
              <a:buFont typeface="Wingdings" panose="05000000000000000000" pitchFamily="2" charset="2"/>
              <a:buChar char="Ø"/>
            </a:pPr>
            <a:r>
              <a:rPr lang="en-US" altLang="nl-NL" sz="2000" dirty="0">
                <a:solidFill>
                  <a:srgbClr val="002060"/>
                </a:solidFill>
              </a:rPr>
              <a:t>werkingsduur van glucose verlagende medicatie</a:t>
            </a:r>
          </a:p>
          <a:p>
            <a:pPr marL="342900" indent="-342900">
              <a:buFont typeface="Wingdings" panose="05000000000000000000" pitchFamily="2" charset="2"/>
              <a:buChar char="Ø"/>
            </a:pPr>
            <a:r>
              <a:rPr lang="en-US" altLang="nl-NL" sz="2000" dirty="0">
                <a:solidFill>
                  <a:srgbClr val="002060"/>
                </a:solidFill>
              </a:rPr>
              <a:t>potentieel hypo-</a:t>
            </a:r>
            <a:r>
              <a:rPr lang="en-US" altLang="nl-NL" sz="2000" dirty="0" err="1">
                <a:solidFill>
                  <a:srgbClr val="002060"/>
                </a:solidFill>
              </a:rPr>
              <a:t>inducerend</a:t>
            </a:r>
            <a:endParaRPr lang="en-US" altLang="nl-NL" sz="2000" dirty="0">
              <a:solidFill>
                <a:srgbClr val="002060"/>
              </a:solidFill>
            </a:endParaRPr>
          </a:p>
          <a:p>
            <a:pPr marL="342900" indent="-342900">
              <a:buFont typeface="Wingdings" panose="05000000000000000000" pitchFamily="2" charset="2"/>
              <a:buChar char="Ø"/>
            </a:pPr>
            <a:r>
              <a:rPr lang="en-US" altLang="nl-NL" sz="2000" dirty="0">
                <a:solidFill>
                  <a:srgbClr val="002060"/>
                </a:solidFill>
              </a:rPr>
              <a:t>NHG-</a:t>
            </a:r>
            <a:r>
              <a:rPr lang="en-US" altLang="nl-NL" sz="2000" dirty="0" err="1">
                <a:solidFill>
                  <a:srgbClr val="002060"/>
                </a:solidFill>
              </a:rPr>
              <a:t>Standaard</a:t>
            </a:r>
            <a:endParaRPr lang="en-US" altLang="nl-NL" sz="2000" dirty="0">
              <a:solidFill>
                <a:srgbClr val="002060"/>
              </a:solidFill>
            </a:endParaRPr>
          </a:p>
          <a:p>
            <a:endParaRPr lang="en-US" altLang="nl-NL" sz="2000" dirty="0">
              <a:solidFill>
                <a:srgbClr val="002060"/>
              </a:solidFill>
            </a:endParaRPr>
          </a:p>
          <a:p>
            <a:pPr lvl="1">
              <a:buFontTx/>
              <a:buNone/>
            </a:pPr>
            <a:r>
              <a:rPr lang="en-US" altLang="nl-NL" sz="2000" dirty="0">
                <a:solidFill>
                  <a:srgbClr val="002060"/>
                </a:solidFill>
                <a:sym typeface="Wingdings" panose="05000000000000000000" pitchFamily="2" charset="2"/>
              </a:rPr>
              <a:t> </a:t>
            </a:r>
          </a:p>
          <a:p>
            <a:pPr marL="0" indent="0">
              <a:buFont typeface="Wingdings" panose="05000000000000000000" pitchFamily="2" charset="2"/>
              <a:buNone/>
            </a:pPr>
            <a:r>
              <a:rPr lang="en-US" altLang="nl-NL" sz="2000" dirty="0">
                <a:solidFill>
                  <a:srgbClr val="002060"/>
                </a:solidFill>
              </a:rPr>
              <a:t>Meestal ook andere medicatie</a:t>
            </a:r>
          </a:p>
          <a:p>
            <a:pPr marL="342900" indent="-342900">
              <a:buFont typeface="Wingdings" panose="05000000000000000000" pitchFamily="2" charset="2"/>
              <a:buChar char="Ø"/>
            </a:pPr>
            <a:r>
              <a:rPr lang="en-US" altLang="nl-NL" sz="2000" dirty="0">
                <a:solidFill>
                  <a:srgbClr val="002060"/>
                </a:solidFill>
              </a:rPr>
              <a:t>ACE remmers/A-II antagonisten en diuretica </a:t>
            </a:r>
            <a:br>
              <a:rPr lang="en-US" altLang="nl-NL" sz="2000" dirty="0">
                <a:solidFill>
                  <a:srgbClr val="002060"/>
                </a:solidFill>
              </a:rPr>
            </a:br>
            <a:r>
              <a:rPr lang="en-US" altLang="nl-NL" sz="2000" dirty="0">
                <a:solidFill>
                  <a:srgbClr val="002060"/>
                </a:solidFill>
                <a:sym typeface="Wingdings" panose="05000000000000000000" pitchFamily="2" charset="2"/>
              </a:rPr>
              <a:t>met vasten risico op uitdroging (progressie nierproblemen)</a:t>
            </a:r>
          </a:p>
          <a:p>
            <a:pPr marL="342900" indent="-342900">
              <a:buFont typeface="Wingdings" panose="05000000000000000000" pitchFamily="2" charset="2"/>
              <a:buChar char="Ø"/>
            </a:pPr>
            <a:r>
              <a:rPr lang="en-US" altLang="nl-NL" sz="2000" dirty="0">
                <a:solidFill>
                  <a:srgbClr val="002060"/>
                </a:solidFill>
                <a:sym typeface="Wingdings" panose="05000000000000000000" pitchFamily="2" charset="2"/>
              </a:rPr>
              <a:t>dosering van medicatie meer dan 1x per dag </a:t>
            </a:r>
          </a:p>
          <a:p>
            <a:pPr marL="342900" indent="-342900">
              <a:buFont typeface="Wingdings" panose="05000000000000000000" pitchFamily="2" charset="2"/>
              <a:buChar char="Ø"/>
            </a:pPr>
            <a:r>
              <a:rPr lang="en-US" altLang="nl-NL" sz="2000" dirty="0">
                <a:solidFill>
                  <a:srgbClr val="002060"/>
                </a:solidFill>
                <a:sym typeface="Wingdings" panose="05000000000000000000" pitchFamily="2" charset="2"/>
              </a:rPr>
              <a:t>medicatie die stapelen bij dehydratie </a:t>
            </a: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30</a:t>
            </a:fld>
            <a:endParaRPr lang="fr-FR"/>
          </a:p>
        </p:txBody>
      </p:sp>
    </p:spTree>
    <p:extLst>
      <p:ext uri="{BB962C8B-B14F-4D97-AF65-F5344CB8AC3E}">
        <p14:creationId xmlns:p14="http://schemas.microsoft.com/office/powerpoint/2010/main" val="274857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a:t>
            </a:fld>
            <a:endParaRPr lang="fr-FR"/>
          </a:p>
        </p:txBody>
      </p:sp>
    </p:spTree>
    <p:extLst>
      <p:ext uri="{BB962C8B-B14F-4D97-AF65-F5344CB8AC3E}">
        <p14:creationId xmlns:p14="http://schemas.microsoft.com/office/powerpoint/2010/main" val="247635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De </a:t>
            </a:r>
            <a:r>
              <a:rPr lang="fr-FR" altLang="fr-FR" dirty="0" err="1"/>
              <a:t>cursief</a:t>
            </a:r>
            <a:r>
              <a:rPr lang="fr-FR" altLang="fr-FR" dirty="0"/>
              <a:t> </a:t>
            </a:r>
            <a:r>
              <a:rPr lang="fr-FR" altLang="fr-FR" dirty="0" err="1"/>
              <a:t>aangeduide</a:t>
            </a:r>
            <a:r>
              <a:rPr lang="fr-FR" altLang="fr-FR" dirty="0"/>
              <a:t> middelen worden in de huisartsenpraktijk nauwelijks gebruikt.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dirty="0"/>
          </a:p>
          <a:p>
            <a:pPr>
              <a:lnSpc>
                <a:spcPct val="90000"/>
              </a:lnSpc>
            </a:pPr>
            <a:r>
              <a:rPr lang="nl-NL" altLang="nl-NL" sz="2400" b="1" dirty="0">
                <a:solidFill>
                  <a:srgbClr val="002060"/>
                </a:solidFill>
              </a:rPr>
              <a:t>Geen risico op hypoglycaemie</a:t>
            </a:r>
          </a:p>
          <a:p>
            <a:pPr marL="742950" lvl="1" indent="-285750">
              <a:lnSpc>
                <a:spcPct val="90000"/>
              </a:lnSpc>
              <a:buFont typeface="Wingdings" panose="05000000000000000000" pitchFamily="2" charset="2"/>
              <a:buChar char="Ø"/>
            </a:pPr>
            <a:r>
              <a:rPr lang="nl-NL" altLang="nl-NL" dirty="0">
                <a:solidFill>
                  <a:srgbClr val="002060"/>
                </a:solidFill>
              </a:rPr>
              <a:t>Biguaniden (metformine)</a:t>
            </a:r>
          </a:p>
          <a:p>
            <a:pPr marL="742950" lvl="1" indent="-285750">
              <a:lnSpc>
                <a:spcPct val="90000"/>
              </a:lnSpc>
              <a:buFont typeface="Wingdings" panose="05000000000000000000" pitchFamily="2" charset="2"/>
              <a:buChar char="Ø"/>
            </a:pPr>
            <a:r>
              <a:rPr lang="nl-NL" altLang="nl-NL" dirty="0">
                <a:solidFill>
                  <a:srgbClr val="002060"/>
                </a:solidFill>
              </a:rPr>
              <a:t>DPP-4 remmers en GLP1-analogen</a:t>
            </a:r>
          </a:p>
          <a:p>
            <a:pPr marL="742950" lvl="1" indent="-285750">
              <a:lnSpc>
                <a:spcPct val="90000"/>
              </a:lnSpc>
              <a:buFont typeface="Wingdings" panose="05000000000000000000" pitchFamily="2" charset="2"/>
              <a:buChar char="Ø"/>
            </a:pPr>
            <a:r>
              <a:rPr lang="nl-NL" altLang="nl-NL" i="1" dirty="0">
                <a:solidFill>
                  <a:srgbClr val="002060"/>
                </a:solidFill>
              </a:rPr>
              <a:t>Thiazolidinedionen</a:t>
            </a:r>
          </a:p>
          <a:p>
            <a:pPr marL="742950" lvl="1" indent="-285750">
              <a:lnSpc>
                <a:spcPct val="90000"/>
              </a:lnSpc>
              <a:buFont typeface="Wingdings" panose="05000000000000000000" pitchFamily="2" charset="2"/>
              <a:buChar char="Ø"/>
            </a:pPr>
            <a:r>
              <a:rPr lang="nl-NL" altLang="nl-NL" i="1" dirty="0">
                <a:solidFill>
                  <a:srgbClr val="002060"/>
                </a:solidFill>
              </a:rPr>
              <a:t>Meglitiniden</a:t>
            </a:r>
          </a:p>
          <a:p>
            <a:pPr marL="742950" lvl="1" indent="-285750">
              <a:lnSpc>
                <a:spcPct val="90000"/>
              </a:lnSpc>
              <a:buFont typeface="Wingdings" panose="05000000000000000000" pitchFamily="2" charset="2"/>
              <a:buChar char="Ø"/>
            </a:pPr>
            <a:r>
              <a:rPr lang="nl-NL" altLang="nl-NL" i="1" dirty="0">
                <a:solidFill>
                  <a:srgbClr val="002060"/>
                </a:solidFill>
              </a:rPr>
              <a:t>Alfa-</a:t>
            </a:r>
            <a:r>
              <a:rPr lang="nl-NL" altLang="nl-NL" i="1" dirty="0" err="1">
                <a:solidFill>
                  <a:srgbClr val="002060"/>
                </a:solidFill>
              </a:rPr>
              <a:t>glucosidase</a:t>
            </a:r>
            <a:r>
              <a:rPr lang="nl-NL" altLang="nl-NL" i="1" dirty="0">
                <a:solidFill>
                  <a:srgbClr val="002060"/>
                </a:solidFill>
              </a:rPr>
              <a:t> remmers</a:t>
            </a:r>
          </a:p>
          <a:p>
            <a:pPr marL="742950" marR="0" lvl="1" indent="-285750" algn="l" defTabSz="914400" rtl="0" eaLnBrk="1" fontAlgn="auto" latinLnBrk="0" hangingPunct="1">
              <a:lnSpc>
                <a:spcPct val="90000"/>
              </a:lnSpc>
              <a:spcBef>
                <a:spcPts val="0"/>
              </a:spcBef>
              <a:spcAft>
                <a:spcPts val="0"/>
              </a:spcAft>
              <a:buClrTx/>
              <a:buSzTx/>
              <a:buFont typeface="Wingdings" panose="05000000000000000000" pitchFamily="2" charset="2"/>
              <a:buChar char="Ø"/>
              <a:tabLst/>
              <a:defRPr/>
            </a:pPr>
            <a:r>
              <a:rPr lang="nl-NL" i="1" dirty="0">
                <a:solidFill>
                  <a:srgbClr val="002060"/>
                </a:solidFill>
              </a:rPr>
              <a:t>SGLT2</a:t>
            </a:r>
            <a:endParaRPr lang="nl-NL" altLang="nl-NL" i="1" dirty="0">
              <a:solidFill>
                <a:srgbClr val="002060"/>
              </a:solidFill>
            </a:endParaRPr>
          </a:p>
          <a:p>
            <a:pPr lvl="1">
              <a:lnSpc>
                <a:spcPct val="90000"/>
              </a:lnSpc>
            </a:pPr>
            <a:endParaRPr lang="nl-NL" altLang="nl-NL" i="1" dirty="0">
              <a:solidFill>
                <a:srgbClr val="002060"/>
              </a:solidFill>
            </a:endParaRPr>
          </a:p>
          <a:p>
            <a:pPr>
              <a:lnSpc>
                <a:spcPct val="90000"/>
              </a:lnSpc>
            </a:pPr>
            <a:r>
              <a:rPr lang="nl-NL" altLang="nl-NL" sz="2400" b="1" dirty="0">
                <a:solidFill>
                  <a:srgbClr val="002060"/>
                </a:solidFill>
              </a:rPr>
              <a:t>Risico op hypoglycaemie</a:t>
            </a:r>
          </a:p>
          <a:p>
            <a:pPr marL="742950" lvl="1" indent="-285750">
              <a:buFont typeface="Wingdings" panose="05000000000000000000" pitchFamily="2" charset="2"/>
              <a:buChar char="Ø"/>
            </a:pPr>
            <a:r>
              <a:rPr lang="nl-NL" altLang="nl-NL" dirty="0">
                <a:solidFill>
                  <a:srgbClr val="002060"/>
                </a:solidFill>
              </a:rPr>
              <a:t>Sulfanylureumderivaten (gliclazide lijkt een lager risico te geven dan overige SU-derivaten)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altLang="nl-NL" dirty="0" err="1">
                <a:solidFill>
                  <a:srgbClr val="002060"/>
                </a:solidFill>
              </a:rPr>
              <a:t>Insulines</a:t>
            </a:r>
            <a:r>
              <a:rPr lang="nl-NL" altLang="nl-NL" dirty="0">
                <a:solidFill>
                  <a:srgbClr val="002060"/>
                </a:solidFill>
              </a:rPr>
              <a:t> (in het bijzonder </a:t>
            </a:r>
            <a:r>
              <a:rPr lang="nl-NL" dirty="0" err="1">
                <a:solidFill>
                  <a:srgbClr val="002060"/>
                </a:solidFill>
              </a:rPr>
              <a:t>degludec</a:t>
            </a:r>
            <a:r>
              <a:rPr lang="nl-NL" dirty="0">
                <a:solidFill>
                  <a:srgbClr val="002060"/>
                </a:solidFill>
              </a:rPr>
              <a:t>=ultra langwerkende insuline)</a:t>
            </a:r>
            <a:endParaRPr lang="nl-NL" altLang="nl-NL" dirty="0">
              <a:solidFill>
                <a:srgbClr val="002060"/>
              </a:solidFill>
            </a:endParaRPr>
          </a:p>
          <a:p>
            <a:pPr marL="742950" lvl="1" indent="-285750">
              <a:buFont typeface="Wingdings" panose="05000000000000000000" pitchFamily="2" charset="2"/>
              <a:buChar char="Ø"/>
            </a:pPr>
            <a:r>
              <a:rPr lang="nl-NL" dirty="0">
                <a:solidFill>
                  <a:srgbClr val="002060"/>
                </a:solidFill>
              </a:rPr>
              <a:t>Als metformine, SU-derivaten, insuline op bezwaren als bijwerkingen en contra-indicaties stuiten, is dat een reden om te kiezen voor een van de overige middelen, waarbij tabel 4 uit de NHG-Standaard gebruikt kan worden om een keuze te maken</a:t>
            </a:r>
            <a:endParaRPr lang="nl-NL" altLang="nl-NL"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fr-FR"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31</a:t>
            </a:fld>
            <a:endParaRPr lang="fr-FR"/>
          </a:p>
        </p:txBody>
      </p:sp>
    </p:spTree>
    <p:extLst>
      <p:ext uri="{BB962C8B-B14F-4D97-AF65-F5344CB8AC3E}">
        <p14:creationId xmlns:p14="http://schemas.microsoft.com/office/powerpoint/2010/main" val="3781270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Het aantal patiënten dat een hypoglykemie rapporteert, verschilt per SU-derivaat. </a:t>
            </a:r>
          </a:p>
          <a:p>
            <a:r>
              <a:rPr lang="nl-NL" sz="1200" b="0" i="0" kern="1200" dirty="0" err="1">
                <a:solidFill>
                  <a:schemeClr val="tx1"/>
                </a:solidFill>
                <a:effectLst/>
                <a:latin typeface="+mn-lt"/>
                <a:ea typeface="+mn-ea"/>
                <a:cs typeface="+mn-cs"/>
              </a:rPr>
              <a:t>Aravind</a:t>
            </a:r>
            <a:r>
              <a:rPr lang="nl-NL" sz="1200" b="0" i="0" kern="1200" dirty="0">
                <a:solidFill>
                  <a:schemeClr val="tx1"/>
                </a:solidFill>
                <a:effectLst/>
                <a:latin typeface="+mn-lt"/>
                <a:ea typeface="+mn-ea"/>
                <a:cs typeface="+mn-cs"/>
              </a:rPr>
              <a:t> et al. laten zien dat 25,6% van de gebruikers van glibenclamide een hypoglykemie tijdens de ramadan meldt, tegenover 16,8% van de glimepiridegebruikers en 14,0% van de gebruikers van gliclazide. De meeste studies naar nieuwe middelen maakten geen onderscheid naar welk SU de patiënt gebruikte. Dit kan de resultaten beïnvloed hebben. </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De NHG-Standaard </a:t>
            </a:r>
            <a:r>
              <a:rPr lang="nl-NL" sz="1200" b="0" i="1" u="none" strike="noStrike" kern="1200" dirty="0">
                <a:solidFill>
                  <a:schemeClr val="tx1"/>
                </a:solidFill>
                <a:effectLst/>
                <a:latin typeface="+mn-lt"/>
                <a:ea typeface="+mn-ea"/>
                <a:cs typeface="+mn-cs"/>
              </a:rPr>
              <a:t>DM2</a:t>
            </a:r>
            <a:r>
              <a:rPr lang="nl-NL" sz="1200" b="0" i="0" kern="1200" dirty="0">
                <a:solidFill>
                  <a:schemeClr val="tx1"/>
                </a:solidFill>
                <a:effectLst/>
                <a:latin typeface="+mn-lt"/>
                <a:ea typeface="+mn-ea"/>
                <a:cs typeface="+mn-cs"/>
              </a:rPr>
              <a:t> geeft de voorkeur aan gliclazide boven de andere SU-derivaten, onder andere vanwege een lager risico op hypoglykemieën.</a:t>
            </a:r>
          </a:p>
          <a:p>
            <a:r>
              <a:rPr lang="nl-NL" sz="1200" b="0" i="0" kern="1200" dirty="0">
                <a:solidFill>
                  <a:schemeClr val="tx1"/>
                </a:solidFill>
                <a:effectLst/>
                <a:latin typeface="+mn-lt"/>
                <a:ea typeface="+mn-ea"/>
                <a:cs typeface="+mn-cs"/>
              </a:rPr>
              <a:t>Ook het moment van inname van een SU-derivaat is van invloed op het optreden van hypoglykemieën. Zargar et al. lieten zien dat het 's avonds innemen van gliclazide met gereguleerde afgifte tijdens de ramadan niet leidde tot een toename van het aantal hypoglykemieën.</a:t>
            </a:r>
          </a:p>
          <a:p>
            <a:r>
              <a:rPr lang="nl-NL" sz="1200" b="0" i="0" kern="1200" dirty="0">
                <a:solidFill>
                  <a:schemeClr val="tx1"/>
                </a:solidFill>
                <a:effectLst/>
                <a:latin typeface="+mn-lt"/>
                <a:ea typeface="+mn-ea"/>
                <a:cs typeface="+mn-cs"/>
              </a:rPr>
              <a:t> </a:t>
            </a:r>
          </a:p>
          <a:p>
            <a:pPr marL="0" indent="0">
              <a:buFont typeface="Wingdings" panose="05000000000000000000" pitchFamily="2" charset="2"/>
              <a:buNone/>
            </a:pPr>
            <a:endParaRPr lang="nl-NL" dirty="0"/>
          </a:p>
          <a:p>
            <a:pPr marL="0" indent="0">
              <a:buFont typeface="Wingdings" panose="05000000000000000000" pitchFamily="2" charset="2"/>
              <a:buNone/>
            </a:pPr>
            <a:endParaRPr lang="nl-NL" dirty="0"/>
          </a:p>
          <a:p>
            <a:pPr marL="0" indent="0">
              <a:buFont typeface="Wingdings" panose="05000000000000000000" pitchFamily="2" charset="2"/>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802E4E-6226-451E-8D46-5999959AC3A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821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KW: kortwerkend</a:t>
            </a:r>
          </a:p>
          <a:p>
            <a:r>
              <a:rPr lang="nl-NL" dirty="0"/>
              <a:t>M: maaltijd</a:t>
            </a:r>
          </a:p>
          <a:p>
            <a:endParaRPr lang="nl-NL" dirty="0">
              <a:effectLst/>
            </a:endParaRP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33</a:t>
            </a:fld>
            <a:endParaRPr lang="fr-FR"/>
          </a:p>
        </p:txBody>
      </p:sp>
    </p:spTree>
    <p:extLst>
      <p:ext uri="{BB962C8B-B14F-4D97-AF65-F5344CB8AC3E}">
        <p14:creationId xmlns:p14="http://schemas.microsoft.com/office/powerpoint/2010/main" val="1947972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Insuline profielen ter illustratie. </a:t>
            </a:r>
            <a:endParaRPr lang="nl-NL" baseline="0" dirty="0"/>
          </a:p>
          <a:p>
            <a:r>
              <a:rPr lang="nl-NL" baseline="0" dirty="0"/>
              <a:t>Het is belangrijk om te weten wanneer de piek van de betreffende insuline valt en wat de werkingsduur is.</a:t>
            </a:r>
          </a:p>
          <a:p>
            <a:r>
              <a:rPr lang="nl-NL" baseline="0" dirty="0"/>
              <a:t>Kantekening: de werkingsduur van </a:t>
            </a:r>
            <a:r>
              <a:rPr lang="nl-NL" baseline="0" dirty="0" err="1"/>
              <a:t>Glargine</a:t>
            </a:r>
            <a:r>
              <a:rPr lang="nl-NL" baseline="0" dirty="0"/>
              <a:t> is in dit plaatje veel </a:t>
            </a:r>
            <a:r>
              <a:rPr lang="nl-NL" sz="1200" kern="1200" dirty="0">
                <a:solidFill>
                  <a:schemeClr val="tx1"/>
                </a:solidFill>
                <a:effectLst/>
                <a:latin typeface="+mn-lt"/>
                <a:ea typeface="+mn-ea"/>
                <a:cs typeface="+mn-cs"/>
              </a:rPr>
              <a:t>langer weergegeven dan reëel. Op het plaatje lijkt het alsof het</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altijd blijft doorwerken. </a:t>
            </a:r>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34</a:t>
            </a:fld>
            <a:endParaRPr lang="fr-FR"/>
          </a:p>
        </p:txBody>
      </p:sp>
    </p:spTree>
    <p:extLst>
      <p:ext uri="{BB962C8B-B14F-4D97-AF65-F5344CB8AC3E}">
        <p14:creationId xmlns:p14="http://schemas.microsoft.com/office/powerpoint/2010/main" val="2959118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de langwerkende</a:t>
            </a:r>
            <a:r>
              <a:rPr lang="nl-NL" baseline="0" dirty="0"/>
              <a:t> insuline </a:t>
            </a:r>
            <a:r>
              <a:rPr lang="nl-NL" baseline="0" dirty="0" err="1"/>
              <a:t>degludec</a:t>
            </a:r>
            <a:r>
              <a:rPr lang="nl-NL" baseline="0" dirty="0"/>
              <a:t> geeft een verhoogd risico op hypo’s.</a:t>
            </a:r>
          </a:p>
          <a:p>
            <a:r>
              <a:rPr lang="nl-NL" baseline="0" dirty="0"/>
              <a:t>NB: de werking van Degludec houdt ten minste 42 uur aan.</a:t>
            </a:r>
          </a:p>
          <a:p>
            <a:endParaRPr lang="nl-NL" baseline="0" dirty="0"/>
          </a:p>
          <a:p>
            <a:r>
              <a:rPr lang="nl-NL" baseline="0" dirty="0"/>
              <a:t>Mathieu C, ea. Nat Rev</a:t>
            </a:r>
          </a:p>
          <a:p>
            <a:r>
              <a:rPr lang="nl-NL" baseline="0" dirty="0"/>
              <a:t>Endocrinol. 2017: 13: 385-399.</a:t>
            </a:r>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35</a:t>
            </a:fld>
            <a:endParaRPr lang="fr-FR"/>
          </a:p>
        </p:txBody>
      </p:sp>
    </p:spTree>
    <p:extLst>
      <p:ext uri="{BB962C8B-B14F-4D97-AF65-F5344CB8AC3E}">
        <p14:creationId xmlns:p14="http://schemas.microsoft.com/office/powerpoint/2010/main" val="2247507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38</a:t>
            </a:fld>
            <a:endParaRPr lang="fr-FR"/>
          </a:p>
        </p:txBody>
      </p:sp>
    </p:spTree>
    <p:extLst>
      <p:ext uri="{BB962C8B-B14F-4D97-AF65-F5344CB8AC3E}">
        <p14:creationId xmlns:p14="http://schemas.microsoft.com/office/powerpoint/2010/main" val="325659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Binnen de SU derivaten heeft gliclazide de voorkeur.</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Van </a:t>
            </a:r>
            <a:r>
              <a:rPr lang="nl-NL" sz="1200" b="0" i="1" kern="1200" dirty="0" err="1">
                <a:solidFill>
                  <a:schemeClr val="tx1"/>
                </a:solidFill>
                <a:effectLst/>
                <a:latin typeface="+mn-lt"/>
                <a:ea typeface="+mn-ea"/>
                <a:cs typeface="+mn-cs"/>
              </a:rPr>
              <a:t>sulfonylureumderivaten</a:t>
            </a:r>
            <a:r>
              <a:rPr lang="nl-NL" sz="1200" b="0" i="0" kern="1200" dirty="0">
                <a:solidFill>
                  <a:schemeClr val="tx1"/>
                </a:solidFill>
                <a:effectLst/>
                <a:latin typeface="+mn-lt"/>
                <a:ea typeface="+mn-ea"/>
                <a:cs typeface="+mn-cs"/>
              </a:rPr>
              <a:t> is aangetoond dat ze het optreden van microvasculaire complicaties verminderen</a:t>
            </a:r>
            <a:r>
              <a:rPr lang="nl-NL" sz="1200" b="0" i="1" kern="1200" dirty="0">
                <a:solidFill>
                  <a:schemeClr val="tx1"/>
                </a:solidFill>
                <a:effectLst/>
                <a:latin typeface="+mn-lt"/>
                <a:ea typeface="+mn-ea"/>
                <a:cs typeface="+mn-cs"/>
              </a:rPr>
              <a:t>. </a:t>
            </a:r>
            <a:r>
              <a:rPr lang="nl-NL" sz="1200" b="0" i="1" kern="1200" dirty="0" err="1">
                <a:solidFill>
                  <a:schemeClr val="tx1"/>
                </a:solidFill>
                <a:effectLst/>
                <a:latin typeface="+mn-lt"/>
                <a:ea typeface="+mn-ea"/>
                <a:cs typeface="+mn-cs"/>
              </a:rPr>
              <a:t>Gliclazide</a:t>
            </a:r>
            <a:r>
              <a:rPr lang="nl-NL" sz="1200" b="0" i="1" kern="1200" dirty="0">
                <a:solidFill>
                  <a:schemeClr val="tx1"/>
                </a:solidFill>
                <a:effectLst/>
                <a:latin typeface="+mn-lt"/>
                <a:ea typeface="+mn-ea"/>
                <a:cs typeface="+mn-cs"/>
              </a:rPr>
              <a:t> </a:t>
            </a:r>
            <a:r>
              <a:rPr lang="nl-NL" sz="1200" b="0" i="0" kern="1200" dirty="0">
                <a:solidFill>
                  <a:schemeClr val="tx1"/>
                </a:solidFill>
                <a:effectLst/>
                <a:latin typeface="+mn-lt"/>
                <a:ea typeface="+mn-ea"/>
                <a:cs typeface="+mn-cs"/>
              </a:rPr>
              <a:t>is geassocieerd met een lager risico op cardiovasculaire mortaliteit en sterfte door alle oorzaken dan de overige </a:t>
            </a:r>
            <a:r>
              <a:rPr lang="nl-NL" sz="1200" b="0" i="0" kern="1200" dirty="0" err="1">
                <a:solidFill>
                  <a:schemeClr val="tx1"/>
                </a:solidFill>
                <a:effectLst/>
                <a:latin typeface="+mn-lt"/>
                <a:ea typeface="+mn-ea"/>
                <a:cs typeface="+mn-cs"/>
              </a:rPr>
              <a:t>sulfonylureumderivaten</a:t>
            </a:r>
            <a:r>
              <a:rPr lang="nl-NL" sz="1200" b="0" i="0" kern="1200" dirty="0">
                <a:solidFill>
                  <a:schemeClr val="tx1"/>
                </a:solidFill>
                <a:effectLst/>
                <a:latin typeface="+mn-lt"/>
                <a:ea typeface="+mn-ea"/>
                <a:cs typeface="+mn-cs"/>
              </a:rPr>
              <a:t>. Voorts is voor </a:t>
            </a:r>
            <a:r>
              <a:rPr lang="nl-NL" sz="1200" b="0" i="0" kern="1200" dirty="0" err="1">
                <a:solidFill>
                  <a:schemeClr val="tx1"/>
                </a:solidFill>
                <a:effectLst/>
                <a:latin typeface="+mn-lt"/>
                <a:ea typeface="+mn-ea"/>
                <a:cs typeface="+mn-cs"/>
              </a:rPr>
              <a:t>gliclazide</a:t>
            </a:r>
            <a:r>
              <a:rPr lang="nl-NL" sz="1200" b="0" i="0" kern="1200" dirty="0">
                <a:solidFill>
                  <a:schemeClr val="tx1"/>
                </a:solidFill>
                <a:effectLst/>
                <a:latin typeface="+mn-lt"/>
                <a:ea typeface="+mn-ea"/>
                <a:cs typeface="+mn-cs"/>
              </a:rPr>
              <a:t> geen dosisaanpassing nodig bij verslechterende nierfunctie en is het risico op hypoglykemieën laag. Daarom heeft </a:t>
            </a:r>
            <a:r>
              <a:rPr lang="nl-NL" sz="1200" b="0" i="0" kern="1200" dirty="0" err="1">
                <a:solidFill>
                  <a:schemeClr val="tx1"/>
                </a:solidFill>
                <a:effectLst/>
                <a:latin typeface="+mn-lt"/>
                <a:ea typeface="+mn-ea"/>
                <a:cs typeface="+mn-cs"/>
              </a:rPr>
              <a:t>gliclazide</a:t>
            </a:r>
            <a:r>
              <a:rPr lang="nl-NL" sz="1200" b="0" i="0" kern="1200" dirty="0">
                <a:solidFill>
                  <a:schemeClr val="tx1"/>
                </a:solidFill>
                <a:effectLst/>
                <a:latin typeface="+mn-lt"/>
                <a:ea typeface="+mn-ea"/>
                <a:cs typeface="+mn-cs"/>
              </a:rPr>
              <a:t> als tweede stap in de behandeling de voorkeur. Bij patiënten die reeds een ander </a:t>
            </a:r>
            <a:r>
              <a:rPr lang="nl-NL" sz="1200" b="0" i="0" kern="1200" dirty="0" err="1">
                <a:solidFill>
                  <a:schemeClr val="tx1"/>
                </a:solidFill>
                <a:effectLst/>
                <a:latin typeface="+mn-lt"/>
                <a:ea typeface="+mn-ea"/>
                <a:cs typeface="+mn-cs"/>
              </a:rPr>
              <a:t>sulfonylureumderivaat</a:t>
            </a:r>
            <a:r>
              <a:rPr lang="nl-NL" sz="1200" b="0" i="0" kern="1200" dirty="0">
                <a:solidFill>
                  <a:schemeClr val="tx1"/>
                </a:solidFill>
                <a:effectLst/>
                <a:latin typeface="+mn-lt"/>
                <a:ea typeface="+mn-ea"/>
                <a:cs typeface="+mn-cs"/>
              </a:rPr>
              <a:t> gebruiken en een goede </a:t>
            </a:r>
            <a:r>
              <a:rPr lang="nl-NL" sz="1200" b="0" i="0" kern="1200" dirty="0" err="1">
                <a:solidFill>
                  <a:schemeClr val="tx1"/>
                </a:solidFill>
                <a:effectLst/>
                <a:latin typeface="+mn-lt"/>
                <a:ea typeface="+mn-ea"/>
                <a:cs typeface="+mn-cs"/>
              </a:rPr>
              <a:t>glykemische</a:t>
            </a:r>
            <a:r>
              <a:rPr lang="nl-NL" sz="1200" b="0" i="0" kern="1200" dirty="0">
                <a:solidFill>
                  <a:schemeClr val="tx1"/>
                </a:solidFill>
                <a:effectLst/>
                <a:latin typeface="+mn-lt"/>
                <a:ea typeface="+mn-ea"/>
                <a:cs typeface="+mn-cs"/>
              </a:rPr>
              <a:t> regulering hebben wordt dit </a:t>
            </a:r>
            <a:r>
              <a:rPr lang="nl-NL" sz="1200" b="0" i="0" kern="1200" dirty="0" err="1">
                <a:solidFill>
                  <a:schemeClr val="tx1"/>
                </a:solidFill>
                <a:effectLst/>
                <a:latin typeface="+mn-lt"/>
                <a:ea typeface="+mn-ea"/>
                <a:cs typeface="+mn-cs"/>
              </a:rPr>
              <a:t>sulfonylureumderivaat</a:t>
            </a:r>
            <a:r>
              <a:rPr lang="nl-NL" sz="1200" b="0" i="0" kern="1200" dirty="0">
                <a:solidFill>
                  <a:schemeClr val="tx1"/>
                </a:solidFill>
                <a:effectLst/>
                <a:latin typeface="+mn-lt"/>
                <a:ea typeface="+mn-ea"/>
                <a:cs typeface="+mn-cs"/>
              </a:rPr>
              <a:t> gecontinueerd.</a:t>
            </a:r>
          </a:p>
          <a:p>
            <a:r>
              <a:rPr lang="nl-NL" sz="1200" b="0" i="0" kern="1200" dirty="0">
                <a:solidFill>
                  <a:schemeClr val="tx1"/>
                </a:solidFill>
                <a:effectLst/>
                <a:latin typeface="+mn-lt"/>
                <a:ea typeface="+mn-ea"/>
                <a:cs typeface="+mn-cs"/>
              </a:rPr>
              <a:t>NHG-Standaard. Diabetes mellitus type 2.</a:t>
            </a:r>
          </a:p>
          <a:p>
            <a:endParaRPr lang="nl-NL" sz="1200" b="0" i="0" kern="1200" dirty="0">
              <a:solidFill>
                <a:schemeClr val="tx1"/>
              </a:solidFill>
              <a:effectLst/>
              <a:latin typeface="+mn-lt"/>
              <a:ea typeface="+mn-ea"/>
              <a:cs typeface="+mn-cs"/>
            </a:endParaRPr>
          </a:p>
          <a:p>
            <a:r>
              <a:rPr lang="nl-NL" sz="1200" kern="1200" dirty="0" err="1">
                <a:solidFill>
                  <a:schemeClr val="tx1"/>
                </a:solidFill>
                <a:effectLst/>
                <a:latin typeface="+mn-lt"/>
                <a:ea typeface="+mn-ea"/>
                <a:cs typeface="+mn-cs"/>
              </a:rPr>
              <a:t>gliclazide</a:t>
            </a:r>
            <a:r>
              <a:rPr lang="nl-NL" sz="1200" kern="1200" dirty="0">
                <a:solidFill>
                  <a:schemeClr val="tx1"/>
                </a:solidFill>
                <a:effectLst/>
                <a:latin typeface="+mn-lt"/>
                <a:ea typeface="+mn-ea"/>
                <a:cs typeface="+mn-cs"/>
              </a:rPr>
              <a:t> 80: normaal 3d1. </a:t>
            </a:r>
          </a:p>
          <a:p>
            <a:r>
              <a:rPr lang="nl-NL" sz="1200" kern="1200" dirty="0">
                <a:solidFill>
                  <a:schemeClr val="tx1"/>
                </a:solidFill>
                <a:effectLst/>
                <a:latin typeface="+mn-lt"/>
                <a:ea typeface="+mn-ea"/>
                <a:cs typeface="+mn-cs"/>
              </a:rPr>
              <a:t>Tijdens de ramadan: ochtend halve dosis; avond: gebruikelijke dosis.</a:t>
            </a:r>
            <a:endParaRPr lang="nl-NL" dirty="0">
              <a:effectLst/>
            </a:endParaRPr>
          </a:p>
          <a:p>
            <a:r>
              <a:rPr lang="nl-NL" sz="1200" kern="1200" dirty="0">
                <a:solidFill>
                  <a:schemeClr val="tx1"/>
                </a:solidFill>
                <a:effectLst/>
                <a:latin typeface="+mn-lt"/>
                <a:ea typeface="+mn-ea"/>
                <a:cs typeface="+mn-cs"/>
              </a:rPr>
              <a:t> </a:t>
            </a:r>
            <a:endParaRPr lang="nl-NL" dirty="0">
              <a:effectLst/>
            </a:endParaRPr>
          </a:p>
          <a:p>
            <a:r>
              <a:rPr lang="nl-NL" sz="1200" kern="1200" dirty="0" err="1">
                <a:solidFill>
                  <a:schemeClr val="tx1"/>
                </a:solidFill>
                <a:effectLst/>
                <a:latin typeface="+mn-lt"/>
                <a:ea typeface="+mn-ea"/>
                <a:cs typeface="+mn-cs"/>
              </a:rPr>
              <a:t>gliclazide</a:t>
            </a:r>
            <a:r>
              <a:rPr lang="nl-NL" sz="1200" kern="1200" dirty="0">
                <a:solidFill>
                  <a:schemeClr val="tx1"/>
                </a:solidFill>
                <a:effectLst/>
                <a:latin typeface="+mn-lt"/>
                <a:ea typeface="+mn-ea"/>
                <a:cs typeface="+mn-cs"/>
              </a:rPr>
              <a:t> 30, behandelen als </a:t>
            </a:r>
            <a:r>
              <a:rPr lang="nl-NL" sz="1200" kern="1200" dirty="0" err="1">
                <a:solidFill>
                  <a:schemeClr val="tx1"/>
                </a:solidFill>
                <a:effectLst/>
                <a:latin typeface="+mn-lt"/>
                <a:ea typeface="+mn-ea"/>
                <a:cs typeface="+mn-cs"/>
              </a:rPr>
              <a:t>glimepiride</a:t>
            </a:r>
            <a:r>
              <a:rPr lang="nl-NL" sz="1200" kern="1200" dirty="0">
                <a:solidFill>
                  <a:schemeClr val="tx1"/>
                </a:solidFill>
                <a:effectLst/>
                <a:latin typeface="+mn-lt"/>
                <a:ea typeface="+mn-ea"/>
                <a:cs typeface="+mn-cs"/>
              </a:rPr>
              <a:t>.</a:t>
            </a:r>
            <a:endParaRPr lang="nl-NL" dirty="0">
              <a:effectLst/>
            </a:endParaRPr>
          </a:p>
          <a:p>
            <a:r>
              <a:rPr lang="nl-NL" sz="1200" kern="1200" dirty="0" err="1">
                <a:solidFill>
                  <a:schemeClr val="tx1"/>
                </a:solidFill>
                <a:effectLst/>
                <a:latin typeface="+mn-lt"/>
                <a:ea typeface="+mn-ea"/>
                <a:cs typeface="+mn-cs"/>
              </a:rPr>
              <a:t>dwz</a:t>
            </a:r>
            <a:r>
              <a:rPr lang="nl-NL" sz="1200" kern="1200" dirty="0">
                <a:solidFill>
                  <a:schemeClr val="tx1"/>
                </a:solidFill>
                <a:effectLst/>
                <a:latin typeface="+mn-lt"/>
                <a:ea typeface="+mn-ea"/>
                <a:cs typeface="+mn-cs"/>
              </a:rPr>
              <a:t>; normaal innemen in de ochtend, tijdens de ramadan in de avond</a:t>
            </a:r>
            <a:endParaRPr lang="nl-NL" dirty="0">
              <a:effectLst/>
            </a:endParaRPr>
          </a:p>
          <a:p>
            <a:r>
              <a:rPr lang="nl-NL" sz="1200" kern="1200" dirty="0">
                <a:solidFill>
                  <a:schemeClr val="tx1"/>
                </a:solidFill>
                <a:effectLst/>
                <a:latin typeface="+mn-lt"/>
                <a:ea typeface="+mn-ea"/>
                <a:cs typeface="+mn-cs"/>
              </a:rPr>
              <a:t>bij beter ingestelde HbA1c (</a:t>
            </a:r>
            <a:r>
              <a:rPr lang="nl-NL" sz="1200" kern="1200" dirty="0" err="1">
                <a:solidFill>
                  <a:schemeClr val="tx1"/>
                </a:solidFill>
                <a:effectLst/>
                <a:latin typeface="+mn-lt"/>
                <a:ea typeface="+mn-ea"/>
                <a:cs typeface="+mn-cs"/>
              </a:rPr>
              <a:t>dwz</a:t>
            </a:r>
            <a:r>
              <a:rPr lang="nl-NL" sz="1200" kern="1200" dirty="0">
                <a:solidFill>
                  <a:schemeClr val="tx1"/>
                </a:solidFill>
                <a:effectLst/>
                <a:latin typeface="+mn-lt"/>
                <a:ea typeface="+mn-ea"/>
                <a:cs typeface="+mn-cs"/>
              </a:rPr>
              <a:t> &lt; 7/53.) overweeg de dosis te verlagen.</a:t>
            </a:r>
            <a:endParaRPr lang="nl-NL" dirty="0">
              <a:effectLst/>
            </a:endParaRPr>
          </a:p>
          <a:p>
            <a:endParaRPr lang="nl-NL" sz="1200" b="0" i="0" kern="1200" dirty="0">
              <a:solidFill>
                <a:schemeClr val="tx1"/>
              </a:solidFill>
              <a:effectLst/>
              <a:latin typeface="+mn-lt"/>
              <a:ea typeface="+mn-ea"/>
              <a:cs typeface="+mn-cs"/>
            </a:endParaRP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39</a:t>
            </a:fld>
            <a:endParaRPr lang="fr-FR"/>
          </a:p>
        </p:txBody>
      </p:sp>
    </p:spTree>
    <p:extLst>
      <p:ext uri="{BB962C8B-B14F-4D97-AF65-F5344CB8AC3E}">
        <p14:creationId xmlns:p14="http://schemas.microsoft.com/office/powerpoint/2010/main" val="3256595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Betreft insulinepomptherapie, in het protocol hebben we geen kanttekening gemaakt dat de basaal stand van de pomp op basis van glucose dagcurve dient te worden bijgesteld.</a:t>
            </a:r>
            <a:r>
              <a:rPr lang="nl-NL" sz="1200" kern="1200" baseline="0" dirty="0">
                <a:solidFill>
                  <a:schemeClr val="tx1"/>
                </a:solidFill>
                <a:effectLst/>
                <a:latin typeface="+mn-lt"/>
                <a:ea typeface="+mn-ea"/>
                <a:cs typeface="+mn-cs"/>
              </a:rPr>
              <a:t> W</a:t>
            </a:r>
            <a:r>
              <a:rPr lang="nl-NL" sz="1200" kern="1200" dirty="0">
                <a:solidFill>
                  <a:schemeClr val="tx1"/>
                </a:solidFill>
                <a:effectLst/>
                <a:latin typeface="+mn-lt"/>
                <a:ea typeface="+mn-ea"/>
                <a:cs typeface="+mn-cs"/>
              </a:rPr>
              <a:t>e hebben inmiddels de ervaring dat mensen die buiten de ramadan om meerdere of 1 basale stand hebben dit tijdens de ramadan aangepast moet worden (vaak zijn dat 2 basale standen). Vooral bij een hoge </a:t>
            </a:r>
            <a:r>
              <a:rPr lang="nl-NL" sz="1200" kern="1200" dirty="0" err="1">
                <a:solidFill>
                  <a:schemeClr val="tx1"/>
                </a:solidFill>
                <a:effectLst/>
                <a:latin typeface="+mn-lt"/>
                <a:ea typeface="+mn-ea"/>
                <a:cs typeface="+mn-cs"/>
              </a:rPr>
              <a:t>basaalstand</a:t>
            </a:r>
            <a:r>
              <a:rPr lang="nl-NL" sz="1200" kern="1200" dirty="0">
                <a:solidFill>
                  <a:schemeClr val="tx1"/>
                </a:solidFill>
                <a:effectLst/>
                <a:latin typeface="+mn-lt"/>
                <a:ea typeface="+mn-ea"/>
                <a:cs typeface="+mn-cs"/>
              </a:rPr>
              <a:t> en lange duur van vasten lijkt dat van belang.</a:t>
            </a:r>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40</a:t>
            </a:fld>
            <a:endParaRPr lang="fr-FR"/>
          </a:p>
        </p:txBody>
      </p:sp>
    </p:spTree>
    <p:extLst>
      <p:ext uri="{BB962C8B-B14F-4D97-AF65-F5344CB8AC3E}">
        <p14:creationId xmlns:p14="http://schemas.microsoft.com/office/powerpoint/2010/main" val="2440529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8E802E4E-6226-451E-8D46-5999959AC3AD}" type="slidenum">
              <a:rPr lang="fr-FR" smtClean="0"/>
              <a:pPr/>
              <a:t>41</a:t>
            </a:fld>
            <a:endParaRPr lang="fr-FR"/>
          </a:p>
        </p:txBody>
      </p:sp>
    </p:spTree>
    <p:extLst>
      <p:ext uri="{BB962C8B-B14F-4D97-AF65-F5344CB8AC3E}">
        <p14:creationId xmlns:p14="http://schemas.microsoft.com/office/powerpoint/2010/main" val="1536329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Zoals gezegd zijn de aanbevelingen opgesteld op basis van kennis van de werkingskarakteristieken van de diverse medicamenten én ervaring. Dit laat zeker ruimte voor inbreng/discussie vanuit de zaal die niet per se aansluit bij het aanpassingsschema.</a:t>
            </a:r>
          </a:p>
          <a:p>
            <a:endParaRPr lang="nl-NL" baseline="0" dirty="0"/>
          </a:p>
          <a:p>
            <a:r>
              <a:rPr lang="nl-NL" baseline="0" dirty="0"/>
              <a:t>Het aanpassingesschema, is, net als de diverse casus zo dicht als mogelijk bij de NHG-Standaard gebleven wat betreft medicatie keus. Daarnaast is uitgegaan van het gegeven dat het veranderingen van medicatie (soort), een toename geeft van medicatiefouten en therapie ontrouw. Het kan al ingewikkeld zijn om medicatie die wordt gebruikt in dosis aan te passen zonder dat er fouten worden gemaakt.</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42</a:t>
            </a:fld>
            <a:endParaRPr lang="fr-FR"/>
          </a:p>
        </p:txBody>
      </p:sp>
    </p:spTree>
    <p:extLst>
      <p:ext uri="{BB962C8B-B14F-4D97-AF65-F5344CB8AC3E}">
        <p14:creationId xmlns:p14="http://schemas.microsoft.com/office/powerpoint/2010/main" val="175527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r>
              <a:rPr lang="en-US" altLang="nl-NL" sz="2400" dirty="0"/>
              <a:t>Achtergrondinformatie</a:t>
            </a:r>
          </a:p>
          <a:p>
            <a:pPr marL="342900" indent="-342900">
              <a:buFont typeface="Wingdings" panose="05000000000000000000" pitchFamily="2" charset="2"/>
              <a:buChar char="Ø"/>
            </a:pPr>
            <a:r>
              <a:rPr lang="en-US" altLang="nl-NL" sz="2000" dirty="0"/>
              <a:t>vastenperiode</a:t>
            </a:r>
          </a:p>
          <a:p>
            <a:pPr marL="342900" indent="-342900">
              <a:buFont typeface="Wingdings" panose="05000000000000000000" pitchFamily="2" charset="2"/>
              <a:buChar char="Ø"/>
            </a:pPr>
            <a:r>
              <a:rPr lang="en-US" altLang="nl-NL" sz="2000" dirty="0"/>
              <a:t>Vrijstelling</a:t>
            </a:r>
          </a:p>
          <a:p>
            <a:pPr marL="342900" indent="-342900">
              <a:buFont typeface="Wingdings" panose="05000000000000000000" pitchFamily="2" charset="2"/>
              <a:buChar char="Ø"/>
            </a:pPr>
            <a:r>
              <a:rPr lang="en-US" altLang="nl-NL" sz="2000" dirty="0"/>
              <a:t>literatuur: glucose regulatie/risico hypo’s</a:t>
            </a:r>
          </a:p>
          <a:p>
            <a:pPr marL="0" indent="0">
              <a:buFont typeface="Wingdings" panose="05000000000000000000" pitchFamily="2" charset="2"/>
              <a:buNone/>
            </a:pPr>
            <a:endParaRPr lang="en-US" altLang="nl-NL" sz="1200" dirty="0"/>
          </a:p>
          <a:p>
            <a:pPr marL="0" indent="0">
              <a:buFont typeface="Wingdings" panose="05000000000000000000" pitchFamily="2" charset="2"/>
              <a:buNone/>
            </a:pPr>
            <a:r>
              <a:rPr lang="en-US" altLang="nl-NL" sz="2400" dirty="0"/>
              <a:t>Adviseren en begeleiden van de patiënt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nl-NL" sz="2400" dirty="0"/>
              <a:t>De</a:t>
            </a:r>
            <a:r>
              <a:rPr lang="en-US" altLang="nl-NL" sz="2400" baseline="0" dirty="0"/>
              <a:t> patië</a:t>
            </a:r>
            <a:r>
              <a:rPr lang="en-US" altLang="nl-NL" sz="2400" dirty="0"/>
              <a:t>nt helpen</a:t>
            </a:r>
            <a:r>
              <a:rPr lang="en-US" altLang="nl-NL" sz="2400" baseline="0" dirty="0"/>
              <a:t> bij het maken van een weloverwogen keuze over </a:t>
            </a:r>
            <a:r>
              <a:rPr lang="en-US" altLang="nl-NL" sz="2400" dirty="0"/>
              <a:t>wel of niet vasten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nl-NL" sz="2200" dirty="0"/>
              <a:t>Indien patient wil (proberen te) vasten, adviseren hoe dit zo veilig mogelijk kan gebeuren</a:t>
            </a:r>
          </a:p>
          <a:p>
            <a:endParaRPr lang="en-US" altLang="nl-NL" sz="2400" dirty="0"/>
          </a:p>
          <a:p>
            <a:pPr marL="0" indent="0">
              <a:buFont typeface="Wingdings" panose="05000000000000000000" pitchFamily="2" charset="2"/>
              <a:buNone/>
            </a:pPr>
            <a:r>
              <a:rPr lang="en-US" altLang="nl-NL" sz="2400" dirty="0"/>
              <a:t>Ramadan medicatie-protocol</a:t>
            </a:r>
          </a:p>
          <a:p>
            <a:pPr>
              <a:buFont typeface="Wingdings" panose="05000000000000000000" pitchFamily="2" charset="2"/>
              <a:buChar char="Ø"/>
            </a:pPr>
            <a:r>
              <a:rPr lang="en-US" altLang="nl-NL" sz="2000" dirty="0"/>
              <a:t>glucose verlagende middelen</a:t>
            </a:r>
          </a:p>
          <a:p>
            <a:pPr>
              <a:buFont typeface="Wingdings" panose="05000000000000000000" pitchFamily="2" charset="2"/>
              <a:buChar char="Ø"/>
            </a:pPr>
            <a:r>
              <a:rPr lang="en-US" altLang="nl-NL" sz="2000" dirty="0"/>
              <a:t>medicatie adviezen </a:t>
            </a:r>
          </a:p>
          <a:p>
            <a:pPr>
              <a:buFont typeface="Wingdings" panose="05000000000000000000" pitchFamily="2" charset="2"/>
              <a:buChar char="Ø"/>
            </a:pPr>
            <a:r>
              <a:rPr lang="en-US" altLang="nl-NL" sz="2000" dirty="0"/>
              <a:t>soorten insuline</a:t>
            </a: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4</a:t>
            </a:fld>
            <a:endParaRPr lang="fr-FR"/>
          </a:p>
        </p:txBody>
      </p:sp>
    </p:spTree>
    <p:extLst>
      <p:ext uri="{BB962C8B-B14F-4D97-AF65-F5344CB8AC3E}">
        <p14:creationId xmlns:p14="http://schemas.microsoft.com/office/powerpoint/2010/main" val="3899335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r>
              <a:rPr lang="nl-NL" dirty="0"/>
              <a:t>M (=maaltijden)</a:t>
            </a:r>
          </a:p>
          <a:p>
            <a:pPr>
              <a:defRPr/>
            </a:pPr>
            <a:endParaRPr lang="nl-NL" dirty="0"/>
          </a:p>
          <a:p>
            <a:pPr>
              <a:defRPr/>
            </a:pPr>
            <a:r>
              <a:rPr lang="nl-NL" dirty="0"/>
              <a:t>Voordat het </a:t>
            </a:r>
            <a:r>
              <a:rPr lang="nl-NL" b="1" dirty="0">
                <a:solidFill>
                  <a:srgbClr val="FF0000"/>
                </a:solidFill>
              </a:rPr>
              <a:t>“LIEVER NIET VASTEN” </a:t>
            </a:r>
            <a:r>
              <a:rPr lang="nl-NL" b="0" dirty="0">
                <a:solidFill>
                  <a:srgbClr val="FF0000"/>
                </a:solidFill>
              </a:rPr>
              <a:t>in</a:t>
            </a:r>
            <a:r>
              <a:rPr lang="nl-NL" b="0" baseline="0" dirty="0">
                <a:solidFill>
                  <a:srgbClr val="FF0000"/>
                </a:solidFill>
              </a:rPr>
              <a:t> beeld verschijnt proberen een discussie op gang te brengen wat de deelnemers zouden doen, en waarom.</a:t>
            </a:r>
          </a:p>
          <a:p>
            <a:pPr>
              <a:defRPr/>
            </a:pPr>
            <a:endParaRPr lang="nl-NL" b="0" baseline="0" dirty="0">
              <a:solidFill>
                <a:srgbClr val="FF0000"/>
              </a:solidFill>
            </a:endParaRPr>
          </a:p>
          <a:p>
            <a:pPr>
              <a:defRPr/>
            </a:pPr>
            <a:r>
              <a:rPr lang="nl-NL" dirty="0">
                <a:effectLst/>
              </a:rPr>
              <a:t>Toelichting:</a:t>
            </a:r>
            <a:endParaRPr lang="nl-NL" b="0" baseline="0" dirty="0">
              <a:solidFill>
                <a:srgbClr val="FF0000"/>
              </a:solidFill>
            </a:endParaRPr>
          </a:p>
          <a:p>
            <a:pPr>
              <a:defRPr/>
            </a:pPr>
            <a:r>
              <a:rPr lang="nl-NL" b="0" baseline="0" dirty="0">
                <a:solidFill>
                  <a:srgbClr val="FF0000"/>
                </a:solidFill>
              </a:rPr>
              <a:t>Redenen voor het advies om liever niet te vasten: type 1 diabetes en aanwezigheid van microvasculaire complicaties.</a:t>
            </a:r>
            <a:endParaRPr lang="nl-NL" b="1" dirty="0">
              <a:solidFill>
                <a:srgbClr val="FF0000"/>
              </a:solidFill>
            </a:endParaRPr>
          </a:p>
          <a:p>
            <a:pPr>
              <a:defRPr/>
            </a:pPr>
            <a:r>
              <a:rPr lang="nl-NL" dirty="0"/>
              <a:t>Zou</a:t>
            </a:r>
            <a:r>
              <a:rPr lang="nl-NL" baseline="0" dirty="0"/>
              <a:t> kunnen vasten als patiënt dit graag zou willen proberen </a:t>
            </a:r>
            <a:r>
              <a:rPr lang="nl-NL" baseline="0" dirty="0" err="1"/>
              <a:t>ivm</a:t>
            </a:r>
            <a:r>
              <a:rPr lang="nl-NL" baseline="0" dirty="0"/>
              <a:t> gebruik FGM.</a:t>
            </a:r>
            <a:endParaRPr lang="nl-NL" dirty="0"/>
          </a:p>
          <a:p>
            <a:pPr>
              <a:defRPr/>
            </a:pPr>
            <a:endParaRPr lang="nl-NL" dirty="0"/>
          </a:p>
          <a:p>
            <a:pPr>
              <a:defRPr/>
            </a:pPr>
            <a:endParaRPr lang="nl-NL" dirty="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62F28F-77FE-4A28-9ED9-C8B37FD1D00F}" type="slidenum">
              <a:rPr lang="nl-NL" altLang="fr-FR">
                <a:latin typeface="Calibri" panose="020F0502020204030204" pitchFamily="34" charset="0"/>
              </a:rPr>
              <a:pPr eaLnBrk="1" hangingPunct="1"/>
              <a:t>43</a:t>
            </a:fld>
            <a:endParaRPr lang="nl-NL" altLang="fr-FR">
              <a:latin typeface="Calibri" panose="020F0502020204030204" pitchFamily="34" charset="0"/>
            </a:endParaRPr>
          </a:p>
        </p:txBody>
      </p:sp>
    </p:spTree>
    <p:extLst>
      <p:ext uri="{BB962C8B-B14F-4D97-AF65-F5344CB8AC3E}">
        <p14:creationId xmlns:p14="http://schemas.microsoft.com/office/powerpoint/2010/main" val="560899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r>
              <a:rPr lang="nl-NL" b="1" dirty="0"/>
              <a:t>Dezelfde patiënt maar nu met pomptherapie</a:t>
            </a:r>
            <a:endParaRPr lang="nl-NL" dirty="0"/>
          </a:p>
          <a:p>
            <a:pPr>
              <a:defRPr/>
            </a:pPr>
            <a:r>
              <a:rPr lang="nl-NL" dirty="0"/>
              <a:t>Voordat het </a:t>
            </a:r>
            <a:r>
              <a:rPr lang="nl-NL" b="1" dirty="0">
                <a:solidFill>
                  <a:srgbClr val="FF0000"/>
                </a:solidFill>
              </a:rPr>
              <a:t>“LIEVER NIET VASTEN” </a:t>
            </a:r>
            <a:r>
              <a:rPr lang="nl-NL" b="0" dirty="0">
                <a:solidFill>
                  <a:srgbClr val="FF0000"/>
                </a:solidFill>
              </a:rPr>
              <a:t>in</a:t>
            </a:r>
            <a:r>
              <a:rPr lang="nl-NL" b="0" baseline="0" dirty="0">
                <a:solidFill>
                  <a:srgbClr val="FF0000"/>
                </a:solidFill>
              </a:rPr>
              <a:t> beeld verschijnt proberen een discussie op gang te brengen wat de deelnemers zouden doen, en waarom.</a:t>
            </a:r>
          </a:p>
          <a:p>
            <a:pPr>
              <a:defRPr/>
            </a:pPr>
            <a:endParaRPr lang="nl-NL" b="0" baseline="0" dirty="0">
              <a:solidFill>
                <a:srgbClr val="FF0000"/>
              </a:solidFill>
            </a:endParaRPr>
          </a:p>
          <a:p>
            <a:pPr>
              <a:defRPr/>
            </a:pPr>
            <a:r>
              <a:rPr lang="nl-NL" dirty="0">
                <a:effectLst/>
              </a:rPr>
              <a:t>Toelichting:</a:t>
            </a:r>
            <a:endParaRPr lang="nl-NL" b="0" baseline="0" dirty="0">
              <a:solidFill>
                <a:srgbClr val="FF0000"/>
              </a:solidFill>
            </a:endParaRPr>
          </a:p>
          <a:p>
            <a:pPr>
              <a:defRPr/>
            </a:pPr>
            <a:r>
              <a:rPr lang="nl-NL" b="0" baseline="0" dirty="0">
                <a:solidFill>
                  <a:srgbClr val="FF0000"/>
                </a:solidFill>
              </a:rPr>
              <a:t>Redenen voor dit advies: type 1 diabetes en aanwezigheid van microvasculaire complicaties.</a:t>
            </a:r>
            <a:endParaRPr lang="nl-NL" b="1" dirty="0">
              <a:solidFill>
                <a:srgbClr val="FF0000"/>
              </a:solidFill>
            </a:endParaRPr>
          </a:p>
          <a:p>
            <a:pPr>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Zou</a:t>
            </a:r>
            <a:r>
              <a:rPr lang="nl-NL" baseline="0" dirty="0"/>
              <a:t> kunnen vasten als patiënt dit graag zou willen proberen </a:t>
            </a:r>
            <a:r>
              <a:rPr lang="nl-NL" baseline="0" dirty="0" err="1"/>
              <a:t>ivm</a:t>
            </a:r>
            <a:r>
              <a:rPr lang="nl-NL" baseline="0" dirty="0"/>
              <a:t> gebruik FGM.</a:t>
            </a:r>
            <a:endParaRPr lang="nl-NL" dirty="0"/>
          </a:p>
          <a:p>
            <a:pPr>
              <a:defRPr/>
            </a:pPr>
            <a:endParaRPr lang="nl-NL" dirty="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62F28F-77FE-4A28-9ED9-C8B37FD1D00F}" type="slidenum">
              <a:rPr lang="nl-NL" altLang="fr-FR">
                <a:latin typeface="Calibri" panose="020F0502020204030204" pitchFamily="34" charset="0"/>
              </a:rPr>
              <a:pPr eaLnBrk="1" hangingPunct="1"/>
              <a:t>44</a:t>
            </a:fld>
            <a:endParaRPr lang="nl-NL" altLang="fr-FR">
              <a:latin typeface="Calibri" panose="020F0502020204030204" pitchFamily="34" charset="0"/>
            </a:endParaRPr>
          </a:p>
        </p:txBody>
      </p:sp>
    </p:spTree>
    <p:extLst>
      <p:ext uri="{BB962C8B-B14F-4D97-AF65-F5344CB8AC3E}">
        <p14:creationId xmlns:p14="http://schemas.microsoft.com/office/powerpoint/2010/main" val="696881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Voordat het </a:t>
            </a:r>
            <a:r>
              <a:rPr lang="nl-NL" b="1" dirty="0">
                <a:solidFill>
                  <a:srgbClr val="FF0000"/>
                </a:solidFill>
              </a:rPr>
              <a:t>“ZOU</a:t>
            </a:r>
            <a:r>
              <a:rPr lang="nl-NL" b="1" baseline="0" dirty="0">
                <a:solidFill>
                  <a:srgbClr val="FF0000"/>
                </a:solidFill>
              </a:rPr>
              <a:t> KUNNEN </a:t>
            </a:r>
            <a:r>
              <a:rPr lang="nl-NL" b="1" dirty="0">
                <a:solidFill>
                  <a:srgbClr val="FF0000"/>
                </a:solidFill>
              </a:rPr>
              <a:t>VASTEN” </a:t>
            </a:r>
            <a:r>
              <a:rPr lang="nl-NL" b="0" dirty="0">
                <a:solidFill>
                  <a:srgbClr val="FF0000"/>
                </a:solidFill>
              </a:rPr>
              <a:t>in</a:t>
            </a:r>
            <a:r>
              <a:rPr lang="nl-NL" b="0" baseline="0" dirty="0">
                <a:solidFill>
                  <a:srgbClr val="FF0000"/>
                </a:solidFill>
              </a:rPr>
              <a:t> beeld verschijnt proberen een discussie op gang te brengen wat de deelnemers zouden doen, en waarom.</a:t>
            </a:r>
            <a:endParaRPr lang="nl-NL" b="1" dirty="0">
              <a:solidFill>
                <a:srgbClr val="FF0000"/>
              </a:solidFill>
            </a:endParaRPr>
          </a:p>
          <a:p>
            <a:endParaRPr lang="nl-NL" dirty="0">
              <a:effectLst/>
            </a:endParaRPr>
          </a:p>
          <a:p>
            <a:r>
              <a:rPr lang="nl-NL" dirty="0">
                <a:effectLst/>
              </a:rPr>
              <a:t>Toelichting:</a:t>
            </a:r>
            <a:br>
              <a:rPr lang="nl-NL" dirty="0">
                <a:effectLst/>
              </a:rPr>
            </a:br>
            <a:r>
              <a:rPr lang="nl-NL" dirty="0">
                <a:effectLst/>
              </a:rPr>
              <a:t>Ongecompliceerde Type 2 diabetes met redelijke ingestelde dm met orale antidiabetica.</a:t>
            </a:r>
          </a:p>
          <a:p>
            <a:r>
              <a:rPr lang="nl-NL" dirty="0">
                <a:effectLst/>
              </a:rPr>
              <a:t>Patiënt zou kunnen vasten, mits deze de ‘ramadan adviezen” goed kan implementeren (waaronder aangepaste medicatie beleid).</a:t>
            </a: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45</a:t>
            </a:fld>
            <a:endParaRPr lang="nl-NL" altLang="fr-FR" sz="1200">
              <a:latin typeface="Calibri" panose="020F0502020204030204" pitchFamily="34" charset="0"/>
            </a:endParaRPr>
          </a:p>
        </p:txBody>
      </p:sp>
    </p:spTree>
    <p:extLst>
      <p:ext uri="{BB962C8B-B14F-4D97-AF65-F5344CB8AC3E}">
        <p14:creationId xmlns:p14="http://schemas.microsoft.com/office/powerpoint/2010/main" val="1046519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Voordat het </a:t>
            </a:r>
            <a:r>
              <a:rPr lang="nl-NL" b="1" dirty="0">
                <a:solidFill>
                  <a:srgbClr val="FF0000"/>
                </a:solidFill>
              </a:rPr>
              <a:t>“LIEVER NIET VASTEN” </a:t>
            </a:r>
            <a:r>
              <a:rPr lang="nl-NL" b="0" dirty="0">
                <a:solidFill>
                  <a:srgbClr val="FF0000"/>
                </a:solidFill>
              </a:rPr>
              <a:t>in</a:t>
            </a:r>
            <a:r>
              <a:rPr lang="nl-NL" b="0" baseline="0" dirty="0">
                <a:solidFill>
                  <a:srgbClr val="FF0000"/>
                </a:solidFill>
              </a:rPr>
              <a:t> beeld verschijnt proberen een discussie op gang te brengen wat de deelnemers zouden doen, en waarom.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effectLst/>
              </a:rPr>
              <a:t>Toelichting:</a:t>
            </a:r>
            <a:endParaRPr lang="nl-NL"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solidFill>
                  <a:srgbClr val="FF0000"/>
                </a:solidFill>
              </a:rPr>
              <a:t>Deze patiënt zal vanwege macrovasculaire complicaties (myocard infarct) geadviseerd worden liever niet te vasten.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solidFill>
                  <a:srgbClr val="FF0000"/>
                </a:solidFill>
              </a:rPr>
              <a:t>Verder is het ook belangrijk om te kijken naar </a:t>
            </a:r>
            <a:r>
              <a:rPr lang="nl-NL" baseline="0" dirty="0"/>
              <a:t>de stabiliteit van de bloedglucoses over de dag en of patiënt hypo’s goed voelt aankomen.</a:t>
            </a:r>
          </a:p>
          <a:p>
            <a:endParaRPr lang="nl-NL" baseline="0" dirty="0"/>
          </a:p>
          <a:p>
            <a:r>
              <a:rPr lang="nl-NL" baseline="0" dirty="0"/>
              <a:t>Bloedglucose metingen, net zoals andere bloedafnames, zijn gepermitteerd tijdens het vasten en breken het vasten niet</a:t>
            </a:r>
            <a:endParaRPr lang="nl-NL"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46</a:t>
            </a:fld>
            <a:endParaRPr lang="nl-NL" altLang="fr-FR" sz="1200">
              <a:latin typeface="Calibri" panose="020F0502020204030204" pitchFamily="34" charset="0"/>
            </a:endParaRPr>
          </a:p>
        </p:txBody>
      </p:sp>
    </p:spTree>
    <p:extLst>
      <p:ext uri="{BB962C8B-B14F-4D97-AF65-F5344CB8AC3E}">
        <p14:creationId xmlns:p14="http://schemas.microsoft.com/office/powerpoint/2010/main" val="579062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mn-cs"/>
              </a:rPr>
              <a:t>Voordat het </a:t>
            </a:r>
            <a:r>
              <a:rPr lang="nl-NL" sz="1200" b="1" kern="1200" dirty="0">
                <a:solidFill>
                  <a:schemeClr val="tx1"/>
                </a:solidFill>
                <a:effectLst/>
                <a:latin typeface="+mn-lt"/>
                <a:ea typeface="+mn-ea"/>
                <a:cs typeface="+mn-cs"/>
              </a:rPr>
              <a:t>“LIEVER NIET VASTEN” </a:t>
            </a:r>
            <a:r>
              <a:rPr lang="nl-NL" sz="1200" kern="1200" dirty="0">
                <a:solidFill>
                  <a:schemeClr val="tx1"/>
                </a:solidFill>
                <a:effectLst/>
                <a:latin typeface="+mn-lt"/>
                <a:ea typeface="+mn-ea"/>
                <a:cs typeface="+mn-cs"/>
              </a:rPr>
              <a:t>in beeld verschijnt proberen discussie op gang te brengen wat de deelnemers zouden doen, en waarom.</a:t>
            </a:r>
          </a:p>
          <a:p>
            <a:endParaRPr lang="nl-NL" sz="1200" kern="1200" dirty="0">
              <a:solidFill>
                <a:schemeClr val="tx1"/>
              </a:solidFill>
              <a:effectLst/>
              <a:latin typeface="+mn-lt"/>
              <a:ea typeface="+mn-ea"/>
              <a:cs typeface="+mn-cs"/>
            </a:endParaRPr>
          </a:p>
          <a:p>
            <a:r>
              <a:rPr lang="nl-NL" dirty="0">
                <a:effectLst/>
              </a:rPr>
              <a:t>Toelichting: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Gezien de jonge leeftijd, en slechts matig overgewicht moet bij deze patiënt rekening gehouden worden met de mogelijkheid van LADA (in feite een type 1, ontstaan vanaf leeftijd van 30 jaar). Ook als de orale antidiabetica slechts gedurende een relatief korte tijd effectief geweest</a:t>
            </a:r>
            <a:r>
              <a:rPr lang="nl-NL" sz="1200" kern="1200" baseline="0" dirty="0">
                <a:solidFill>
                  <a:schemeClr val="tx1"/>
                </a:solidFill>
                <a:effectLst/>
                <a:latin typeface="+mn-lt"/>
                <a:ea typeface="+mn-ea"/>
                <a:cs typeface="+mn-cs"/>
              </a:rPr>
              <a:t> blijkt </a:t>
            </a:r>
            <a:r>
              <a:rPr lang="nl-NL" sz="1200" kern="1200" dirty="0">
                <a:solidFill>
                  <a:schemeClr val="tx1"/>
                </a:solidFill>
                <a:effectLst/>
                <a:latin typeface="+mn-lt"/>
                <a:ea typeface="+mn-ea"/>
                <a:cs typeface="+mn-cs"/>
              </a:rPr>
              <a:t>te zijn en de patiënt op een dosering zit die past bij een type 1 (eigen insuline productie circa 40-50</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/dag bij normale insuline gevoeligheid). </a:t>
            </a:r>
          </a:p>
          <a:p>
            <a:r>
              <a:rPr lang="nl-NL" sz="1200" kern="1200" dirty="0">
                <a:solidFill>
                  <a:schemeClr val="tx1"/>
                </a:solidFill>
                <a:effectLst/>
                <a:latin typeface="+mn-lt"/>
                <a:ea typeface="+mn-ea"/>
                <a:cs typeface="+mn-cs"/>
              </a:rPr>
              <a:t>Hier zal uiteraard nadere diagnostiek naar gedaan moeten worden. </a:t>
            </a:r>
            <a:r>
              <a:rPr lang="nl-NL" baseline="0" dirty="0">
                <a:effectLst/>
              </a:rPr>
              <a:t>Houd er wel rekening mee dat bij slechts de helft van de patiënten met een LADA, GAD antistoffen worden aangetoond.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effectLst/>
            </a:endParaRPr>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47</a:t>
            </a:fld>
            <a:endParaRPr lang="nl-NL" altLang="fr-FR" sz="1200">
              <a:latin typeface="Calibri" panose="020F0502020204030204" pitchFamily="34" charset="0"/>
            </a:endParaRPr>
          </a:p>
        </p:txBody>
      </p:sp>
    </p:spTree>
    <p:extLst>
      <p:ext uri="{BB962C8B-B14F-4D97-AF65-F5344CB8AC3E}">
        <p14:creationId xmlns:p14="http://schemas.microsoft.com/office/powerpoint/2010/main" val="1698391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Voordat het </a:t>
            </a:r>
            <a:r>
              <a:rPr lang="nl-NL" b="1" dirty="0">
                <a:solidFill>
                  <a:srgbClr val="FF0000"/>
                </a:solidFill>
              </a:rPr>
              <a:t>“ZOU</a:t>
            </a:r>
            <a:r>
              <a:rPr lang="nl-NL" b="1" baseline="0" dirty="0">
                <a:solidFill>
                  <a:srgbClr val="FF0000"/>
                </a:solidFill>
              </a:rPr>
              <a:t> KUNNEN </a:t>
            </a:r>
            <a:r>
              <a:rPr lang="nl-NL" b="1" dirty="0">
                <a:solidFill>
                  <a:srgbClr val="FF0000"/>
                </a:solidFill>
              </a:rPr>
              <a:t>VASTEN” </a:t>
            </a:r>
            <a:r>
              <a:rPr lang="nl-NL" b="0" dirty="0">
                <a:solidFill>
                  <a:srgbClr val="FF0000"/>
                </a:solidFill>
              </a:rPr>
              <a:t>in</a:t>
            </a:r>
            <a:r>
              <a:rPr lang="nl-NL" b="0" baseline="0" dirty="0">
                <a:solidFill>
                  <a:srgbClr val="FF0000"/>
                </a:solidFill>
              </a:rPr>
              <a:t> beeld verschijnt proberen een discussie op gang te brengen wat de deelnemers zouden doen, en waarom.</a:t>
            </a:r>
            <a:endParaRPr lang="nl-NL" b="1" dirty="0">
              <a:solidFill>
                <a:srgbClr val="FF0000"/>
              </a:solidFill>
            </a:endParaRPr>
          </a:p>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48</a:t>
            </a:fld>
            <a:endParaRPr lang="nl-NL" altLang="fr-FR" sz="1200">
              <a:latin typeface="Calibri" panose="020F0502020204030204" pitchFamily="34" charset="0"/>
            </a:endParaRPr>
          </a:p>
        </p:txBody>
      </p:sp>
    </p:spTree>
    <p:extLst>
      <p:ext uri="{BB962C8B-B14F-4D97-AF65-F5344CB8AC3E}">
        <p14:creationId xmlns:p14="http://schemas.microsoft.com/office/powerpoint/2010/main" val="1670172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Zoals gezegd zijn de aanbevelingen opgesteld op basis van kennis van de werkingskarakteristieken van de diverse medicamenten én ervaring. Dit laat zeker ruimte voor inbreng/discussie vanuit de zaal die niet per se aansluit bij het aanpassingsschema.</a:t>
            </a:r>
          </a:p>
          <a:p>
            <a:endParaRPr lang="nl-NL" baseline="0" dirty="0"/>
          </a:p>
          <a:p>
            <a:r>
              <a:rPr lang="nl-NL" baseline="0" dirty="0"/>
              <a:t>Het aanpassingesschema, is, net als de diverse casus zo dicht als mogelijk bij de NHG-Standaard gebleven wat betreft medicatie keus. Daarnaast is uitgegaan van het gegeven dat het veranderingen van medicatie (soort), een toename geeft van medicatiefouten en therapie ontrouw. Het kan al ingewikkeld zijn om medicatie die wordt gebruikt in dosis aan te passen zonder dat er fouten worden gemaakt.</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49</a:t>
            </a:fld>
            <a:endParaRPr lang="fr-FR"/>
          </a:p>
        </p:txBody>
      </p:sp>
    </p:spTree>
    <p:extLst>
      <p:ext uri="{BB962C8B-B14F-4D97-AF65-F5344CB8AC3E}">
        <p14:creationId xmlns:p14="http://schemas.microsoft.com/office/powerpoint/2010/main" val="1126302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62F28F-77FE-4A28-9ED9-C8B37FD1D00F}" type="slidenum">
              <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165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r>
              <a:rPr lang="nl-NL" dirty="0"/>
              <a:t>De</a:t>
            </a:r>
            <a:r>
              <a:rPr lang="nl-NL" baseline="0" dirty="0"/>
              <a:t> kortwerkende insuline kan aangepast worden </a:t>
            </a:r>
            <a:r>
              <a:rPr lang="nl-NL" baseline="0" dirty="0" err="1"/>
              <a:t>obv</a:t>
            </a:r>
            <a:r>
              <a:rPr lang="nl-NL" baseline="0" dirty="0"/>
              <a:t> de glucosewaarde 2 uur na de iftar (avondmaaltijd</a:t>
            </a:r>
            <a:r>
              <a:rPr lang="nl-NL" baseline="0" dirty="0" smtClean="0"/>
              <a:t>).</a:t>
            </a:r>
          </a:p>
          <a:p>
            <a:pPr>
              <a:defRPr/>
            </a:pPr>
            <a:r>
              <a:rPr lang="nl-NL" baseline="0" dirty="0" smtClean="0"/>
              <a:t>De langwerkende insuline verlagen met 30-40%.</a:t>
            </a:r>
            <a:endParaRPr lang="nl-NL" dirty="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62F28F-77FE-4A28-9ED9-C8B37FD1D00F}" type="slidenum">
              <a:rPr lang="nl-NL" altLang="fr-FR">
                <a:latin typeface="Calibri" panose="020F0502020204030204" pitchFamily="34" charset="0"/>
              </a:rPr>
              <a:pPr eaLnBrk="1" hangingPunct="1"/>
              <a:t>51</a:t>
            </a:fld>
            <a:endParaRPr lang="nl-NL" altLang="fr-FR">
              <a:latin typeface="Calibri" panose="020F0502020204030204" pitchFamily="34" charset="0"/>
            </a:endParaRPr>
          </a:p>
        </p:txBody>
      </p:sp>
    </p:spTree>
    <p:extLst>
      <p:ext uri="{BB962C8B-B14F-4D97-AF65-F5344CB8AC3E}">
        <p14:creationId xmlns:p14="http://schemas.microsoft.com/office/powerpoint/2010/main" val="1935389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62F28F-77FE-4A28-9ED9-C8B37FD1D00F}" type="slidenum">
              <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6866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5</a:t>
            </a:fld>
            <a:endParaRPr lang="fr-FR"/>
          </a:p>
        </p:txBody>
      </p:sp>
    </p:spTree>
    <p:extLst>
      <p:ext uri="{BB962C8B-B14F-4D97-AF65-F5344CB8AC3E}">
        <p14:creationId xmlns:p14="http://schemas.microsoft.com/office/powerpoint/2010/main" val="1202997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r>
              <a:rPr lang="nl-NL" b="1" dirty="0"/>
              <a:t>Eens?  </a:t>
            </a:r>
            <a:r>
              <a:rPr lang="nl-NL" b="1" dirty="0" err="1"/>
              <a:t>Obv</a:t>
            </a:r>
            <a:r>
              <a:rPr lang="nl-NL" b="1" dirty="0"/>
              <a:t> info </a:t>
            </a:r>
            <a:r>
              <a:rPr lang="nl-NL" b="1" dirty="0" err="1"/>
              <a:t>webinar</a:t>
            </a:r>
            <a:r>
              <a:rPr lang="nl-NL" b="1" dirty="0"/>
              <a:t>.</a:t>
            </a:r>
          </a:p>
          <a:p>
            <a:pPr>
              <a:defRPr/>
            </a:pPr>
            <a:r>
              <a:rPr lang="nl-NL" dirty="0"/>
              <a:t>Bij de insulinepomp</a:t>
            </a:r>
            <a:r>
              <a:rPr lang="nl-NL" baseline="0" dirty="0"/>
              <a:t> is de verhouding tussen </a:t>
            </a:r>
            <a:r>
              <a:rPr lang="nl-NL" baseline="0" dirty="0" err="1"/>
              <a:t>basaalbolus</a:t>
            </a:r>
            <a:r>
              <a:rPr lang="nl-NL" baseline="0" dirty="0"/>
              <a:t>.</a:t>
            </a:r>
          </a:p>
          <a:p>
            <a:pPr>
              <a:defRPr/>
            </a:pPr>
            <a:r>
              <a:rPr lang="nl-NL" baseline="0" dirty="0"/>
              <a:t>Als een patiënt een hoge </a:t>
            </a:r>
            <a:r>
              <a:rPr lang="nl-NL" baseline="0" dirty="0" err="1"/>
              <a:t>basaalstand</a:t>
            </a:r>
            <a:r>
              <a:rPr lang="nl-NL" baseline="0" dirty="0"/>
              <a:t> heeft, dan zal deze tijdens de ramadan meer verlaagd moeten worden dan bijvoorbeeld bij patiënten die minder dan 50% </a:t>
            </a:r>
            <a:r>
              <a:rPr lang="nl-NL" baseline="0" dirty="0" err="1"/>
              <a:t>basaalstand</a:t>
            </a:r>
            <a:r>
              <a:rPr lang="nl-NL" baseline="0" dirty="0"/>
              <a:t> hebben en juist relatief meer kortwerkende insuline hebben.</a:t>
            </a:r>
          </a:p>
          <a:p>
            <a:pPr>
              <a:defRPr/>
            </a:pPr>
            <a:r>
              <a:rPr lang="nl-NL" sz="1200" u="sng" dirty="0">
                <a:effectLst/>
              </a:rPr>
              <a:t>Aanpassing van de basale snelheid afhankelijk</a:t>
            </a:r>
            <a:r>
              <a:rPr lang="nl-NL" sz="1200" u="sng" baseline="0" dirty="0">
                <a:effectLst/>
              </a:rPr>
              <a:t> van </a:t>
            </a:r>
            <a:r>
              <a:rPr lang="nl-NL" sz="1200" u="sng" baseline="0" dirty="0" err="1">
                <a:effectLst/>
              </a:rPr>
              <a:t>basaalstand</a:t>
            </a:r>
            <a:r>
              <a:rPr lang="nl-NL" sz="1200" u="sng" baseline="0" dirty="0">
                <a:effectLst/>
              </a:rPr>
              <a:t>.</a:t>
            </a:r>
            <a:endParaRPr lang="en-NL" sz="1200" dirty="0">
              <a:effectLst/>
            </a:endParaRPr>
          </a:p>
          <a:p>
            <a:pPr marL="342900" lvl="0" indent="-342900" eaLnBrk="0" hangingPunct="0">
              <a:lnSpc>
                <a:spcPts val="960"/>
              </a:lnSpc>
              <a:spcAft>
                <a:spcPts val="800"/>
              </a:spcAft>
              <a:buFont typeface="+mj-lt"/>
              <a:buAutoNum type="arabicPeriod"/>
              <a:tabLst>
                <a:tab pos="149225" algn="l"/>
                <a:tab pos="457200" algn="l"/>
              </a:tabLst>
            </a:pPr>
            <a:r>
              <a:rPr lang="nl-NL" sz="1200" dirty="0">
                <a:effectLst/>
              </a:rPr>
              <a:t>20-40% afname in de laatste 3-4 uur vasten</a:t>
            </a:r>
            <a:endParaRPr lang="en-NL" sz="1200" dirty="0">
              <a:effectLst/>
            </a:endParaRPr>
          </a:p>
          <a:p>
            <a:pPr marL="342900" lvl="0" indent="-342900" eaLnBrk="0" hangingPunct="0">
              <a:lnSpc>
                <a:spcPts val="965"/>
              </a:lnSpc>
              <a:spcAft>
                <a:spcPts val="800"/>
              </a:spcAft>
              <a:buFont typeface="+mj-lt"/>
              <a:buAutoNum type="arabicPeriod"/>
              <a:tabLst>
                <a:tab pos="149225" algn="l"/>
                <a:tab pos="457200" algn="l"/>
              </a:tabLst>
            </a:pPr>
            <a:r>
              <a:rPr lang="nl-NL" sz="1200" dirty="0">
                <a:effectLst/>
              </a:rPr>
              <a:t>10-30% toename in de eerste paar uur na Iftar</a:t>
            </a:r>
            <a:endParaRPr lang="en-NL" sz="1200" dirty="0">
              <a:effectLst/>
            </a:endParaRPr>
          </a:p>
          <a:p>
            <a:pPr>
              <a:defRPr/>
            </a:pPr>
            <a:endParaRPr lang="nl-NL" dirty="0"/>
          </a:p>
          <a:p>
            <a:pPr>
              <a:defRPr/>
            </a:pPr>
            <a:r>
              <a:rPr lang="nl-NL" dirty="0"/>
              <a:t>De dosis bij de maaltijd kan </a:t>
            </a:r>
            <a:r>
              <a:rPr lang="nl-NL" dirty="0" err="1"/>
              <a:t>obv</a:t>
            </a:r>
            <a:r>
              <a:rPr lang="nl-NL" dirty="0"/>
              <a:t> </a:t>
            </a:r>
            <a:r>
              <a:rPr lang="nl-NL" baseline="0" dirty="0"/>
              <a:t>de koolhydraat-insuline ratio of op de manier waarop de patiënt normaal gesprokken ook zijn bolus controleert.</a:t>
            </a:r>
            <a:endParaRPr lang="nl-NL" dirty="0"/>
          </a:p>
        </p:txBody>
      </p:sp>
      <p:sp>
        <p:nvSpPr>
          <p:cNvPr id="4" name="Tijdelijke aanduiding voor dianumm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62F28F-77FE-4A28-9ED9-C8B37FD1D00F}" type="slidenum">
              <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82863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54</a:t>
            </a:fld>
            <a:endParaRPr lang="nl-NL" altLang="fr-FR" sz="1200">
              <a:latin typeface="Calibri" panose="020F0502020204030204" pitchFamily="34" charset="0"/>
            </a:endParaRPr>
          </a:p>
        </p:txBody>
      </p:sp>
    </p:spTree>
    <p:extLst>
      <p:ext uri="{BB962C8B-B14F-4D97-AF65-F5344CB8AC3E}">
        <p14:creationId xmlns:p14="http://schemas.microsoft.com/office/powerpoint/2010/main" val="4078208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55</a:t>
            </a:fld>
            <a:endParaRPr lang="nl-NL" altLang="fr-FR" sz="1200">
              <a:latin typeface="Calibri" panose="020F0502020204030204" pitchFamily="34" charset="0"/>
            </a:endParaRPr>
          </a:p>
        </p:txBody>
      </p:sp>
    </p:spTree>
    <p:extLst>
      <p:ext uri="{BB962C8B-B14F-4D97-AF65-F5344CB8AC3E}">
        <p14:creationId xmlns:p14="http://schemas.microsoft.com/office/powerpoint/2010/main" val="3083964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AB8E443-6253-410F-B940-E8D6F82AC392}" type="slidenum">
              <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nl-NL"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55060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dirty="0">
                <a:solidFill>
                  <a:srgbClr val="FF0000"/>
                </a:solidFill>
              </a:rPr>
              <a:t>Bij</a:t>
            </a:r>
            <a:r>
              <a:rPr lang="nl-NL" b="0" baseline="0" dirty="0">
                <a:solidFill>
                  <a:srgbClr val="FF0000"/>
                </a:solidFill>
              </a:rPr>
              <a:t> het aanpassen van de insuline is het doel om een hypo zoveel mogelijk te voorkomen. Dus in dit geval kan je de NPH verlagen naar 28 of 30EH en o.b.v. de </a:t>
            </a:r>
            <a:r>
              <a:rPr lang="nl-NL" b="0" baseline="0" dirty="0" err="1">
                <a:solidFill>
                  <a:srgbClr val="FF0000"/>
                </a:solidFill>
              </a:rPr>
              <a:t>dagcurve</a:t>
            </a:r>
            <a:r>
              <a:rPr lang="nl-NL" b="0" baseline="0" dirty="0">
                <a:solidFill>
                  <a:srgbClr val="FF0000"/>
                </a:solidFill>
              </a:rPr>
              <a:t> die je patiënt de eerste paar dagen van het vasten laat doen, evt. ophogen indien nodig. Je kan beter iets te hoog zitten met de glucosewaarden dan in één keer te laag. Zoals we eerder hebben gezien zijn hypo’s niet goed. Ze veroorzaken een adrenerge reactie die via een cascade aan reactie kan leiden tot HVZ, zoals cardiale ischemie en hartritmestoornissen.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baseline="0" dirty="0">
                <a:solidFill>
                  <a:srgbClr val="FF0000"/>
                </a:solidFill>
              </a:rPr>
              <a:t>Bovendien betreft deze casus een persoon met T2DM, dus je hoeft minder bang te zijn voor een ketoacidose.  Je kan dus gerust wat lager doseren dan in één keer hoog te doseren en een hypo veroorzaken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Verder ook van belang om de NPH tijdens de ramadan, bij het avondeten/iftar/breken van het vasten te spuiten om te voorkomen dat de piek in de ochtend valt.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baseline="0" dirty="0">
                <a:solidFill>
                  <a:srgbClr val="FF0000"/>
                </a:solidFill>
              </a:rPr>
              <a:t>Daarnaast het advies om de SGLT2-remmer te stoppen </a:t>
            </a:r>
            <a:r>
              <a:rPr lang="nl-NL" b="0" baseline="0" dirty="0" err="1">
                <a:solidFill>
                  <a:srgbClr val="FF0000"/>
                </a:solidFill>
              </a:rPr>
              <a:t>ivm</a:t>
            </a:r>
            <a:r>
              <a:rPr lang="nl-NL" b="0" baseline="0" dirty="0">
                <a:solidFill>
                  <a:srgbClr val="FF0000"/>
                </a:solidFill>
              </a:rPr>
              <a:t> risico op dehydratie. Aangezien deze patiënt ook een diureticum gebruikt is het risico bij gebruik van een SGLT2-remmer tijdens vasten hoger.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solidFill>
                <a:srgbClr val="FF0000"/>
              </a:solidFill>
            </a:endParaRPr>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57</a:t>
            </a:fld>
            <a:endParaRPr lang="nl-NL" altLang="fr-FR" sz="1200">
              <a:latin typeface="Calibri" panose="020F0502020204030204" pitchFamily="34" charset="0"/>
            </a:endParaRPr>
          </a:p>
        </p:txBody>
      </p:sp>
    </p:spTree>
    <p:extLst>
      <p:ext uri="{BB962C8B-B14F-4D97-AF65-F5344CB8AC3E}">
        <p14:creationId xmlns:p14="http://schemas.microsoft.com/office/powerpoint/2010/main" val="3284655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58</a:t>
            </a:fld>
            <a:endParaRPr lang="nl-NL" altLang="fr-FR" sz="1200">
              <a:latin typeface="Calibri" panose="020F0502020204030204" pitchFamily="34" charset="0"/>
            </a:endParaRPr>
          </a:p>
        </p:txBody>
      </p:sp>
    </p:spTree>
    <p:extLst>
      <p:ext uri="{BB962C8B-B14F-4D97-AF65-F5344CB8AC3E}">
        <p14:creationId xmlns:p14="http://schemas.microsoft.com/office/powerpoint/2010/main" val="30267581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r>
              <a:rPr lang="nl-NL" dirty="0"/>
              <a:t>De</a:t>
            </a:r>
            <a:r>
              <a:rPr lang="nl-NL" baseline="0" dirty="0"/>
              <a:t> dosering van metformine kan voor de ochtend gehalveerd worden. </a:t>
            </a:r>
          </a:p>
          <a:p>
            <a:pPr>
              <a:defRPr/>
            </a:pPr>
            <a:r>
              <a:rPr lang="nl-NL" baseline="0" dirty="0"/>
              <a:t>Dit is niet zozeer i.v.m. het risico op een hypo, maar met eventuele bijwerkingen die kunnen ontstaan (vooral maagdarmklachten).</a:t>
            </a: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59</a:t>
            </a:fld>
            <a:endParaRPr lang="nl-NL" altLang="fr-FR" sz="1200">
              <a:latin typeface="Calibri" panose="020F0502020204030204" pitchFamily="34" charset="0"/>
            </a:endParaRPr>
          </a:p>
        </p:txBody>
      </p:sp>
    </p:spTree>
    <p:extLst>
      <p:ext uri="{BB962C8B-B14F-4D97-AF65-F5344CB8AC3E}">
        <p14:creationId xmlns:p14="http://schemas.microsoft.com/office/powerpoint/2010/main" val="37239470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60</a:t>
            </a:fld>
            <a:endParaRPr lang="nl-NL" altLang="fr-FR" sz="1200">
              <a:latin typeface="Calibri" panose="020F0502020204030204" pitchFamily="34" charset="0"/>
            </a:endParaRPr>
          </a:p>
        </p:txBody>
      </p:sp>
    </p:spTree>
    <p:extLst>
      <p:ext uri="{BB962C8B-B14F-4D97-AF65-F5344CB8AC3E}">
        <p14:creationId xmlns:p14="http://schemas.microsoft.com/office/powerpoint/2010/main" val="2119310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61</a:t>
            </a:fld>
            <a:endParaRPr lang="nl-NL" altLang="fr-FR" sz="1200">
              <a:latin typeface="Calibri" panose="020F0502020204030204" pitchFamily="34" charset="0"/>
            </a:endParaRPr>
          </a:p>
        </p:txBody>
      </p:sp>
    </p:spTree>
    <p:extLst>
      <p:ext uri="{BB962C8B-B14F-4D97-AF65-F5344CB8AC3E}">
        <p14:creationId xmlns:p14="http://schemas.microsoft.com/office/powerpoint/2010/main" val="13710983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62</a:t>
            </a:fld>
            <a:endParaRPr lang="nl-NL" altLang="fr-FR" sz="1200">
              <a:latin typeface="Calibri" panose="020F0502020204030204" pitchFamily="34" charset="0"/>
            </a:endParaRPr>
          </a:p>
        </p:txBody>
      </p:sp>
    </p:spTree>
    <p:extLst>
      <p:ext uri="{BB962C8B-B14F-4D97-AF65-F5344CB8AC3E}">
        <p14:creationId xmlns:p14="http://schemas.microsoft.com/office/powerpoint/2010/main" val="66899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altLang="nl-NL" dirty="0">
                <a:cs typeface="Times New Roman" pitchFamily="18" charset="0"/>
              </a:rPr>
              <a:t>=  het zich vrijwillig en uit vroomheid onthouden van eten, drinken, orale medicatie</a:t>
            </a:r>
            <a:r>
              <a:rPr lang="nl-NL" altLang="nl-NL" b="1" dirty="0">
                <a:cs typeface="Times New Roman" pitchFamily="18" charset="0"/>
              </a:rPr>
              <a:t>, </a:t>
            </a:r>
            <a:r>
              <a:rPr lang="nl-NL" altLang="nl-NL" dirty="0">
                <a:cs typeface="Times New Roman" pitchFamily="18" charset="0"/>
              </a:rPr>
              <a:t>roken, seksuele omgang, of alles wat geacht wordt het vasten te verbreken, vanaf het verschijnen van de dageraad (</a:t>
            </a:r>
            <a:r>
              <a:rPr lang="nl-NL" altLang="nl-NL" i="1" dirty="0">
                <a:cs typeface="Times New Roman" pitchFamily="18" charset="0"/>
              </a:rPr>
              <a:t>niet zonsopkomst!</a:t>
            </a:r>
            <a:r>
              <a:rPr lang="nl-NL" altLang="nl-NL" dirty="0">
                <a:cs typeface="Times New Roman" pitchFamily="18" charset="0"/>
              </a:rPr>
              <a:t>) tot het ondergaan van de zon, gedurende de vastenmaand Ramadan. </a:t>
            </a:r>
          </a:p>
          <a:p>
            <a:pPr marL="0" indent="0">
              <a:buNone/>
            </a:pPr>
            <a:r>
              <a:rPr lang="nl-NL" altLang="nl-NL" dirty="0">
                <a:cs typeface="Times New Roman" pitchFamily="18" charset="0"/>
              </a:rPr>
              <a:t>Gedurende de avond en nacht gelden geen beperkingen.</a:t>
            </a:r>
          </a:p>
          <a:p>
            <a:pPr marL="0" indent="0">
              <a:buNone/>
            </a:pPr>
            <a:endParaRPr lang="nl-NL" altLang="nl-NL" dirty="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nl-NL" baseline="0" dirty="0">
                <a:cs typeface="Arial" panose="020B0604020202020204" pitchFamily="34" charset="0"/>
              </a:rPr>
              <a:t>De leeftijd vanwaar af mee gedaan wordt is ruwweg vanaf het moment van geslachtrijpheid.</a:t>
            </a:r>
          </a:p>
          <a:p>
            <a:pPr marL="0" indent="0">
              <a:buNone/>
            </a:pPr>
            <a:endParaRPr lang="en-US" altLang="nl-NL"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7</a:t>
            </a:fld>
            <a:endParaRPr lang="fr-FR"/>
          </a:p>
        </p:txBody>
      </p:sp>
    </p:spTree>
    <p:extLst>
      <p:ext uri="{BB962C8B-B14F-4D97-AF65-F5344CB8AC3E}">
        <p14:creationId xmlns:p14="http://schemas.microsoft.com/office/powerpoint/2010/main" val="12624605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63</a:t>
            </a:fld>
            <a:endParaRPr lang="nl-NL" altLang="fr-FR" sz="1200">
              <a:latin typeface="Calibri" panose="020F0502020204030204" pitchFamily="34" charset="0"/>
            </a:endParaRPr>
          </a:p>
        </p:txBody>
      </p:sp>
    </p:spTree>
    <p:extLst>
      <p:ext uri="{BB962C8B-B14F-4D97-AF65-F5344CB8AC3E}">
        <p14:creationId xmlns:p14="http://schemas.microsoft.com/office/powerpoint/2010/main" val="11081102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AB8E443-6253-410F-B940-E8D6F82AC392}" type="slidenum">
              <a:rPr lang="nl-NL" altLang="fr-FR" sz="1200">
                <a:latin typeface="Calibri" panose="020F0502020204030204" pitchFamily="34" charset="0"/>
              </a:rPr>
              <a:pPr algn="r" eaLnBrk="1" hangingPunct="1"/>
              <a:t>64</a:t>
            </a:fld>
            <a:endParaRPr lang="nl-NL" altLang="fr-FR" sz="1200">
              <a:latin typeface="Calibri" panose="020F0502020204030204" pitchFamily="34" charset="0"/>
            </a:endParaRPr>
          </a:p>
        </p:txBody>
      </p:sp>
    </p:spTree>
    <p:extLst>
      <p:ext uri="{BB962C8B-B14F-4D97-AF65-F5344CB8AC3E}">
        <p14:creationId xmlns:p14="http://schemas.microsoft.com/office/powerpoint/2010/main" val="39451302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Wingdings" panose="05000000000000000000" pitchFamily="2" charset="2"/>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802E4E-6226-451E-8D46-5999959AC3AD}"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0407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ltLang="nl-NL" baseline="0"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66</a:t>
            </a:fld>
            <a:endParaRPr lang="fr-FR"/>
          </a:p>
        </p:txBody>
      </p:sp>
    </p:spTree>
    <p:extLst>
      <p:ext uri="{BB962C8B-B14F-4D97-AF65-F5344CB8AC3E}">
        <p14:creationId xmlns:p14="http://schemas.microsoft.com/office/powerpoint/2010/main" val="7774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Wingdings" panose="05000000000000000000" pitchFamily="2" charset="2"/>
              <a:buChar char="§"/>
            </a:pPr>
            <a:r>
              <a:rPr lang="en-US" altLang="nl-NL" sz="2400" dirty="0"/>
              <a:t>Vastenperiode/ramadan</a:t>
            </a:r>
          </a:p>
          <a:p>
            <a:pPr marL="0" indent="0">
              <a:buFont typeface="Wingdings" panose="05000000000000000000" pitchFamily="2" charset="2"/>
              <a:buNone/>
            </a:pPr>
            <a:r>
              <a:rPr lang="en-US" altLang="nl-NL" sz="2400" dirty="0"/>
              <a:t>De </a:t>
            </a:r>
            <a:r>
              <a:rPr lang="en-US" altLang="nl-NL" sz="2400" dirty="0" err="1"/>
              <a:t>ramadan</a:t>
            </a:r>
            <a:r>
              <a:rPr lang="en-US" altLang="nl-NL" sz="2400" dirty="0"/>
              <a:t> is de 9e maand van de </a:t>
            </a:r>
            <a:r>
              <a:rPr lang="en-US" altLang="nl-NL" sz="2400" dirty="0" err="1"/>
              <a:t>islamitische</a:t>
            </a:r>
            <a:r>
              <a:rPr lang="en-US" altLang="nl-NL" sz="2400" dirty="0"/>
              <a:t> maankalender. </a:t>
            </a:r>
            <a:r>
              <a:rPr lang="nl-NL" sz="2400" dirty="0"/>
              <a:t>Omdat het islamitische kalenderjaar uitgaat van maanmaanden is deze elf dagen korter dan het onze, waarin gerekend wordt in zonmaanden. Hierdoor verschuift de ramadan elk jaar even zovele dagen naar voren. Zo doorloopt de vastentijd geleidelijk aan alle seizoenen. </a:t>
            </a:r>
          </a:p>
          <a:p>
            <a:pPr marL="0" indent="0">
              <a:buFont typeface="Wingdings" panose="05000000000000000000" pitchFamily="2" charset="2"/>
              <a:buNone/>
            </a:pPr>
            <a:r>
              <a:rPr lang="nl-NL" altLang="nl-NL" sz="2400" dirty="0"/>
              <a:t>De ramadan is een van de vijf zuilen van de islam en heeft dus een belangrijke betekenis binnen de islam (voor de grootste meerderheid van de moslims).</a:t>
            </a:r>
          </a:p>
          <a:p>
            <a:pPr marL="0" indent="0">
              <a:buFont typeface="Wingdings" panose="05000000000000000000" pitchFamily="2" charset="2"/>
              <a:buNone/>
            </a:pPr>
            <a:endParaRPr lang="nl-NL" altLang="nl-NL" sz="2400" dirty="0"/>
          </a:p>
          <a:p>
            <a:r>
              <a:rPr lang="fr-FR" altLang="nl-NL" sz="2400" baseline="0" dirty="0">
                <a:cs typeface="Arial" panose="020B0604020202020204" pitchFamily="34" charset="0"/>
              </a:rPr>
              <a:t>Naast het vasten zijn er nog 4 andere  </a:t>
            </a:r>
            <a:r>
              <a:rPr lang="nl-NL" altLang="nl-NL" sz="2400" baseline="0" dirty="0">
                <a:cs typeface="Arial" panose="020B0604020202020204" pitchFamily="34" charset="0"/>
              </a:rPr>
              <a:t>“</a:t>
            </a:r>
            <a:r>
              <a:rPr lang="fr-FR" altLang="nl-NL" sz="2400" baseline="0" dirty="0">
                <a:cs typeface="Arial" panose="020B0604020202020204" pitchFamily="34" charset="0"/>
              </a:rPr>
              <a:t>zuilen</a:t>
            </a:r>
            <a:r>
              <a:rPr lang="nl-NL" altLang="nl-NL" sz="2400" baseline="0" dirty="0">
                <a:cs typeface="Arial" panose="020B0604020202020204" pitchFamily="34" charset="0"/>
              </a:rPr>
              <a:t>” in de islam.</a:t>
            </a:r>
          </a:p>
          <a:p>
            <a:pPr marL="457200" indent="-457200" rtl="0">
              <a:buAutoNum type="arabicPeriod"/>
            </a:pPr>
            <a:r>
              <a:rPr lang="nl-NL" sz="2400" dirty="0"/>
              <a:t>De geloofsbelijdenis (</a:t>
            </a:r>
            <a:r>
              <a:rPr lang="nl-NL" sz="2400" dirty="0" err="1"/>
              <a:t>sjahada</a:t>
            </a:r>
            <a:r>
              <a:rPr lang="nl-NL" sz="2400" dirty="0"/>
              <a:t>); </a:t>
            </a:r>
          </a:p>
          <a:p>
            <a:pPr marL="457200" indent="-457200" rtl="0">
              <a:buAutoNum type="arabicPeriod"/>
            </a:pPr>
            <a:r>
              <a:rPr lang="nl-NL" sz="2400" dirty="0"/>
              <a:t>De 5 rituele gebeden per dag (</a:t>
            </a:r>
            <a:r>
              <a:rPr lang="nl-NL" sz="2400" i="1" dirty="0" err="1"/>
              <a:t>salat</a:t>
            </a:r>
            <a:r>
              <a:rPr lang="nl-NL" sz="2400" i="1" baseline="0" dirty="0"/>
              <a:t> </a:t>
            </a:r>
            <a:r>
              <a:rPr lang="nl-NL" sz="2400" dirty="0"/>
              <a:t>of </a:t>
            </a:r>
            <a:r>
              <a:rPr lang="nl-NL" sz="2400" i="1" dirty="0" err="1"/>
              <a:t>salah</a:t>
            </a:r>
            <a:r>
              <a:rPr lang="nl-NL" sz="2400" dirty="0"/>
              <a:t>)</a:t>
            </a:r>
          </a:p>
          <a:p>
            <a:pPr marL="457200" indent="-457200" rtl="0">
              <a:buAutoNum type="arabicPeriod"/>
            </a:pPr>
            <a:r>
              <a:rPr lang="nl-NL" sz="2400" dirty="0"/>
              <a:t>Het geven van aalmoezen (</a:t>
            </a:r>
            <a:r>
              <a:rPr lang="nl-NL" sz="2400" i="1" dirty="0"/>
              <a:t>zakat</a:t>
            </a:r>
            <a:r>
              <a:rPr lang="nl-NL" sz="2400" dirty="0"/>
              <a:t> of </a:t>
            </a:r>
            <a:r>
              <a:rPr lang="nl-NL" sz="2400" i="1" dirty="0" err="1"/>
              <a:t>zakah</a:t>
            </a:r>
            <a:r>
              <a:rPr lang="nl-NL" sz="2400" dirty="0"/>
              <a:t>)</a:t>
            </a:r>
          </a:p>
          <a:p>
            <a:pPr marL="457200" indent="-457200" rtl="0">
              <a:buAutoNum type="arabicPeriod"/>
            </a:pPr>
            <a:r>
              <a:rPr lang="nl-NL" sz="2400" b="1" dirty="0"/>
              <a:t>Het vasten tijdens ramadan (</a:t>
            </a:r>
            <a:r>
              <a:rPr lang="nl-NL" sz="2400" b="1" i="1" dirty="0"/>
              <a:t>saum/sawm</a:t>
            </a:r>
            <a:r>
              <a:rPr lang="nl-NL" sz="2400" b="1" dirty="0"/>
              <a:t> of </a:t>
            </a:r>
            <a:r>
              <a:rPr lang="nl-NL" sz="2400" b="1" i="1" dirty="0" err="1"/>
              <a:t>siyam</a:t>
            </a:r>
            <a:r>
              <a:rPr lang="nl-NL" sz="2400" b="1" dirty="0"/>
              <a:t>)</a:t>
            </a:r>
          </a:p>
          <a:p>
            <a:pPr marL="457200" indent="-457200" rtl="0">
              <a:buAutoNum type="arabicPeriod"/>
            </a:pPr>
            <a:r>
              <a:rPr lang="nl-NL" sz="2400" dirty="0"/>
              <a:t>5. De pelgrimstocht naar Mekka (</a:t>
            </a:r>
            <a:r>
              <a:rPr lang="nl-NL" sz="2400" i="1" dirty="0"/>
              <a:t>hadj</a:t>
            </a:r>
            <a:r>
              <a:rPr lang="nl-NL" sz="2400" dirty="0"/>
              <a:t>, </a:t>
            </a:r>
            <a:r>
              <a:rPr lang="nl-NL" sz="2400" i="1" dirty="0"/>
              <a:t>hajj</a:t>
            </a:r>
            <a:r>
              <a:rPr lang="nl-NL" sz="2400" dirty="0"/>
              <a:t> of </a:t>
            </a:r>
            <a:r>
              <a:rPr lang="nl-NL" sz="2400" i="1" dirty="0"/>
              <a:t>haj</a:t>
            </a:r>
            <a:r>
              <a:rPr lang="nl-NL" sz="2400" dirty="0"/>
              <a:t>)</a:t>
            </a:r>
          </a:p>
          <a:p>
            <a:pPr marL="0" indent="0">
              <a:buFont typeface="Wingdings" panose="05000000000000000000" pitchFamily="2" charset="2"/>
              <a:buNone/>
            </a:pPr>
            <a:endParaRPr lang="en-US" altLang="nl-NL" sz="2400" dirty="0"/>
          </a:p>
          <a:p>
            <a:pPr marL="0" indent="0">
              <a:buFont typeface="Wingdings" panose="05000000000000000000" pitchFamily="2" charset="2"/>
              <a:buNone/>
            </a:pPr>
            <a:r>
              <a:rPr lang="nl-NL" altLang="nl-NL" sz="2400" dirty="0"/>
              <a:t>De ramadan is een bijzondere maand voor moslims. Het is de maand van de eerste openbaringen van de Heilige Koran aan de profeet Mohammed. </a:t>
            </a:r>
            <a:r>
              <a:rPr lang="nl-NL" dirty="0"/>
              <a:t>De maand staat o.a. in het teken van meer aanbidding (gebed, smeekbedes verrichten, koran lezen etc.).</a:t>
            </a:r>
            <a:r>
              <a:rPr lang="fr-FR" baseline="0" dirty="0">
                <a:cs typeface="Arial" panose="020B0604020202020204" pitchFamily="34" charset="0"/>
              </a:rPr>
              <a:t> </a:t>
            </a:r>
            <a:r>
              <a:rPr lang="fr-FR" altLang="nl-NL" baseline="0" dirty="0">
                <a:cs typeface="Arial" panose="020B0604020202020204" pitchFamily="34" charset="0"/>
              </a:rPr>
              <a:t>Een </a:t>
            </a:r>
            <a:r>
              <a:rPr lang="fr-FR" altLang="nl-NL" baseline="0" dirty="0" err="1">
                <a:cs typeface="Arial" panose="020B0604020202020204" pitchFamily="34" charset="0"/>
              </a:rPr>
              <a:t>belangrijke</a:t>
            </a:r>
            <a:r>
              <a:rPr lang="fr-FR" altLang="nl-NL" baseline="0" dirty="0">
                <a:cs typeface="Arial" panose="020B0604020202020204" pitchFamily="34" charset="0"/>
              </a:rPr>
              <a:t> doel van het vasten </a:t>
            </a:r>
            <a:r>
              <a:rPr lang="nl-NL" altLang="nl-NL" baseline="0" dirty="0">
                <a:cs typeface="Arial" panose="020B0604020202020204" pitchFamily="34" charset="0"/>
              </a:rPr>
              <a:t>is de gunsten van God te waarderen, de waarde van het voedsel te leren kennen en aan Hem dankbaarheid te tonen. Het vasten leert de mens zichzelf te beheersen en kan de mens eigenschappen aanleren zoals discipline, uithoudingsvermogen en zelfbeheersing. Verder leert men respect voor de medemens en God. Elke dag dat men vast kan men zodoende als een overwinning beleven. Het leert mensen de baas te zijn over de eigen begeerten en lusten.</a:t>
            </a:r>
            <a:endParaRPr lang="fr-FR" altLang="nl-NL" baseline="0" dirty="0">
              <a:cs typeface="Arial" panose="020B0604020202020204" pitchFamily="34" charset="0"/>
            </a:endParaRPr>
          </a:p>
          <a:p>
            <a:endParaRPr lang="fr-FR" altLang="nl-NL" baseline="0" dirty="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nl-NL" sz="1200" dirty="0"/>
              <a:t>Sociaal-maatschappelijk</a:t>
            </a:r>
          </a:p>
          <a:p>
            <a:r>
              <a:rPr lang="fr-FR" altLang="nl-NL" baseline="0" dirty="0">
                <a:cs typeface="Arial" panose="020B0604020202020204" pitchFamily="34" charset="0"/>
              </a:rPr>
              <a:t>Naast de religieuze betekenis heeft het meedoen met het vasten een sterk sociaal-maatschappelijke rol. </a:t>
            </a:r>
            <a:r>
              <a:rPr lang="nl-NL" altLang="nl-NL" baseline="0" dirty="0">
                <a:cs typeface="Arial" panose="020B0604020202020204" pitchFamily="34" charset="0"/>
              </a:rPr>
              <a:t>Het meedoen met vasten geeft een gevoel van harmonie en erbij horen. Het geeft een groepsgevoel, het behoren tot een eenheid. </a:t>
            </a:r>
            <a:r>
              <a:rPr lang="fr-FR" altLang="nl-NL" baseline="0" dirty="0">
                <a:cs typeface="Arial" panose="020B0604020202020204" pitchFamily="34" charset="0"/>
              </a:rPr>
              <a:t>Zeker voor de oudere generatie speelt het een belangrijke rol in de eigen identiteit en cultuur.</a:t>
            </a:r>
          </a:p>
          <a:p>
            <a:endParaRPr lang="nl-NL" dirty="0"/>
          </a:p>
          <a:p>
            <a:pPr>
              <a:buFont typeface="Wingdings" panose="05000000000000000000" pitchFamily="2" charset="2"/>
              <a:buNone/>
            </a:pPr>
            <a:r>
              <a:rPr lang="en-US" altLang="nl-NL" sz="2400" i="1" dirty="0"/>
              <a:t>De maand Ramadan wordt afgesloten met </a:t>
            </a:r>
            <a:r>
              <a:rPr lang="en-US" altLang="nl-NL" i="1" dirty="0"/>
              <a:t>‘ied el fitr’  (‘</a:t>
            </a:r>
            <a:r>
              <a:rPr lang="en-US" altLang="nl-NL" i="1" dirty="0" err="1"/>
              <a:t>suikerfeest</a:t>
            </a:r>
            <a:r>
              <a:rPr lang="en-US" altLang="nl-NL" i="1" dirty="0"/>
              <a:t>’),</a:t>
            </a:r>
          </a:p>
          <a:p>
            <a:pPr>
              <a:buFont typeface="Wingdings" panose="05000000000000000000" pitchFamily="2" charset="2"/>
              <a:buNone/>
            </a:pPr>
            <a:endParaRPr lang="en-US" altLang="nl-NL" sz="3600" i="1" dirty="0"/>
          </a:p>
          <a:p>
            <a:pPr>
              <a:buFont typeface="Wingdings" panose="05000000000000000000" pitchFamily="2" charset="2"/>
              <a:buNone/>
            </a:pPr>
            <a:endParaRPr lang="en-US" altLang="nl-NL" sz="3600" i="1" dirty="0"/>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8</a:t>
            </a:fld>
            <a:endParaRPr lang="fr-FR"/>
          </a:p>
        </p:txBody>
      </p:sp>
    </p:spTree>
    <p:extLst>
      <p:ext uri="{BB962C8B-B14F-4D97-AF65-F5344CB8AC3E}">
        <p14:creationId xmlns:p14="http://schemas.microsoft.com/office/powerpoint/2010/main" val="107345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altLang="nl-NL" dirty="0">
                <a:cs typeface="Arial" panose="020B0604020202020204" pitchFamily="34" charset="0"/>
              </a:rPr>
              <a:t>In de koran wordt</a:t>
            </a:r>
            <a:r>
              <a:rPr lang="fr-FR" altLang="nl-NL" baseline="0" dirty="0">
                <a:cs typeface="Arial" panose="020B0604020202020204" pitchFamily="34" charset="0"/>
              </a:rPr>
              <a:t> behalve de plicht om mee te doen aan het vasten ook beschreven dat er situaties zijn waarbij niet gevast hoeft te </a:t>
            </a:r>
            <a:r>
              <a:rPr lang="fr-FR" altLang="nl-NL" baseline="0" dirty="0" err="1">
                <a:cs typeface="Arial" panose="020B0604020202020204" pitchFamily="34" charset="0"/>
              </a:rPr>
              <a:t>worden</a:t>
            </a:r>
            <a:r>
              <a:rPr lang="fr-FR" altLang="nl-NL" baseline="0" dirty="0">
                <a:cs typeface="Arial" panose="020B0604020202020204" pitchFamily="34" charset="0"/>
              </a:rPr>
              <a:t>/</a:t>
            </a:r>
            <a:r>
              <a:rPr lang="fr-FR" altLang="nl-NL" baseline="0" dirty="0" err="1">
                <a:cs typeface="Arial" panose="020B0604020202020204" pitchFamily="34" charset="0"/>
              </a:rPr>
              <a:t>mag</a:t>
            </a:r>
            <a:r>
              <a:rPr lang="fr-FR" altLang="nl-NL" baseline="0" dirty="0">
                <a:cs typeface="Arial" panose="020B0604020202020204" pitchFamily="34" charset="0"/>
              </a:rPr>
              <a:t> </a:t>
            </a:r>
            <a:r>
              <a:rPr lang="fr-FR" altLang="nl-NL" baseline="0" dirty="0" err="1">
                <a:cs typeface="Arial" panose="020B0604020202020204" pitchFamily="34" charset="0"/>
              </a:rPr>
              <a:t>worden</a:t>
            </a:r>
            <a:r>
              <a:rPr lang="fr-FR" altLang="nl-NL" baseline="0" dirty="0">
                <a:cs typeface="Arial" panose="020B0604020202020204" pitchFamily="34" charset="0"/>
              </a:rPr>
              <a:t>. </a:t>
            </a:r>
            <a:r>
              <a:rPr lang="fr-FR" altLang="nl-NL" baseline="0" dirty="0" err="1">
                <a:cs typeface="Arial" panose="020B0604020202020204" pitchFamily="34" charset="0"/>
              </a:rPr>
              <a:t>Situaties</a:t>
            </a:r>
            <a:r>
              <a:rPr lang="fr-FR" altLang="nl-NL" baseline="0" dirty="0">
                <a:cs typeface="Arial" panose="020B0604020202020204" pitchFamily="34" charset="0"/>
              </a:rPr>
              <a:t> waarin vasten de gezondheid in gevaar brengt/kan brengen, wordt vasten afgeraden.</a:t>
            </a:r>
          </a:p>
          <a:p>
            <a:endParaRPr lang="fr-FR" altLang="nl-NL" baseline="0" dirty="0">
              <a:cs typeface="Arial" panose="020B0604020202020204" pitchFamily="34" charset="0"/>
            </a:endParaRPr>
          </a:p>
          <a:p>
            <a:r>
              <a:rPr lang="fr-FR" altLang="nl-NL" baseline="0" dirty="0">
                <a:cs typeface="Arial" panose="020B0604020202020204" pitchFamily="34" charset="0"/>
              </a:rPr>
              <a:t>Veel moslims weten dit, maar willen desondanks toch meedoen.</a:t>
            </a:r>
          </a:p>
          <a:p>
            <a:r>
              <a:rPr lang="fr-FR" altLang="nl-NL" baseline="0" dirty="0">
                <a:cs typeface="Arial" panose="020B0604020202020204" pitchFamily="34" charset="0"/>
              </a:rPr>
              <a:t>Uiteindelijk spelen hier dan vooral sociaal/maatschappelijke en psychologische factoren een rol.</a:t>
            </a:r>
          </a:p>
          <a:p>
            <a:endParaRPr lang="fr-FR" altLang="nl-NL" baseline="0" dirty="0">
              <a:cs typeface="Arial" panose="020B0604020202020204" pitchFamily="34" charset="0"/>
            </a:endParaRPr>
          </a:p>
          <a:p>
            <a:r>
              <a:rPr lang="fr-FR" altLang="nl-NL" baseline="0" dirty="0">
                <a:cs typeface="Arial" panose="020B0604020202020204" pitchFamily="34" charset="0"/>
              </a:rPr>
              <a:t>Als de behandelaar de inschatting maakt dat vasten onverstandig is/risico’s met </a:t>
            </a:r>
            <a:r>
              <a:rPr lang="fr-FR" altLang="nl-NL" baseline="0" dirty="0" err="1">
                <a:cs typeface="Arial" panose="020B0604020202020204" pitchFamily="34" charset="0"/>
              </a:rPr>
              <a:t>zich</a:t>
            </a:r>
            <a:r>
              <a:rPr lang="fr-FR" altLang="nl-NL" baseline="0" dirty="0">
                <a:cs typeface="Arial" panose="020B0604020202020204" pitchFamily="34" charset="0"/>
              </a:rPr>
              <a:t> </a:t>
            </a:r>
            <a:r>
              <a:rPr lang="fr-FR" altLang="nl-NL" baseline="0" dirty="0" err="1">
                <a:cs typeface="Arial" panose="020B0604020202020204" pitchFamily="34" charset="0"/>
              </a:rPr>
              <a:t>meebrengt</a:t>
            </a:r>
            <a:r>
              <a:rPr lang="fr-FR" altLang="nl-NL" baseline="0" dirty="0">
                <a:cs typeface="Arial" panose="020B0604020202020204" pitchFamily="34" charset="0"/>
              </a:rPr>
              <a:t>, dan zou de patient dit advies (vanuit een religieus oogpunt) ter harte moeten nemen. Het is te overwegen </a:t>
            </a:r>
            <a:r>
              <a:rPr lang="fr-FR" altLang="nl-NL" baseline="0" dirty="0" err="1">
                <a:cs typeface="Arial" panose="020B0604020202020204" pitchFamily="34" charset="0"/>
              </a:rPr>
              <a:t>een</a:t>
            </a:r>
            <a:r>
              <a:rPr lang="fr-FR" altLang="nl-NL" baseline="0" dirty="0">
                <a:cs typeface="Arial" panose="020B0604020202020204" pitchFamily="34" charset="0"/>
              </a:rPr>
              <a:t> </a:t>
            </a:r>
            <a:r>
              <a:rPr lang="fr-FR" altLang="nl-NL" baseline="0" dirty="0" err="1">
                <a:cs typeface="Arial" panose="020B0604020202020204" pitchFamily="34" charset="0"/>
              </a:rPr>
              <a:t>familielid</a:t>
            </a:r>
            <a:r>
              <a:rPr lang="fr-FR" altLang="nl-NL" baseline="0" dirty="0">
                <a:cs typeface="Arial" panose="020B0604020202020204" pitchFamily="34" charset="0"/>
              </a:rPr>
              <a:t> bij een dergelijk gesprek uit te nodigen om een mogelijk taboe rondom het niet vasten te </a:t>
            </a:r>
            <a:r>
              <a:rPr lang="fr-FR" altLang="nl-NL" baseline="0" dirty="0" err="1">
                <a:cs typeface="Arial" panose="020B0604020202020204" pitchFamily="34" charset="0"/>
              </a:rPr>
              <a:t>bespreken</a:t>
            </a:r>
            <a:r>
              <a:rPr lang="fr-FR" altLang="nl-NL" baseline="0" dirty="0">
                <a:cs typeface="Arial" panose="020B0604020202020204" pitchFamily="34" charset="0"/>
              </a:rPr>
              <a:t>. Dit </a:t>
            </a:r>
            <a:r>
              <a:rPr lang="fr-FR" altLang="nl-NL" baseline="0" dirty="0" err="1">
                <a:cs typeface="Arial" panose="020B0604020202020204" pitchFamily="34" charset="0"/>
              </a:rPr>
              <a:t>wordt</a:t>
            </a:r>
            <a:r>
              <a:rPr lang="fr-FR" altLang="nl-NL" baseline="0" dirty="0">
                <a:cs typeface="Arial" panose="020B0604020202020204" pitchFamily="34" charset="0"/>
              </a:rPr>
              <a:t> </a:t>
            </a:r>
            <a:r>
              <a:rPr lang="fr-FR" altLang="nl-NL" baseline="0" dirty="0" err="1">
                <a:cs typeface="Arial" panose="020B0604020202020204" pitchFamily="34" charset="0"/>
              </a:rPr>
              <a:t>uiteraard</a:t>
            </a:r>
            <a:r>
              <a:rPr lang="fr-FR" altLang="nl-NL" baseline="0" dirty="0">
                <a:cs typeface="Arial" panose="020B0604020202020204" pitchFamily="34" charset="0"/>
              </a:rPr>
              <a:t> met </a:t>
            </a:r>
            <a:r>
              <a:rPr lang="fr-FR" altLang="nl-NL" baseline="0" dirty="0" err="1">
                <a:cs typeface="Arial" panose="020B0604020202020204" pitchFamily="34" charset="0"/>
              </a:rPr>
              <a:t>toestemming</a:t>
            </a:r>
            <a:r>
              <a:rPr lang="fr-FR" altLang="nl-NL" baseline="0" dirty="0">
                <a:cs typeface="Arial" panose="020B0604020202020204" pitchFamily="34" charset="0"/>
              </a:rPr>
              <a:t> van de </a:t>
            </a:r>
            <a:r>
              <a:rPr lang="fr-FR" altLang="nl-NL" baseline="0" dirty="0" err="1">
                <a:cs typeface="Arial" panose="020B0604020202020204" pitchFamily="34" charset="0"/>
              </a:rPr>
              <a:t>patiënt</a:t>
            </a:r>
            <a:r>
              <a:rPr lang="fr-FR" altLang="nl-NL" baseline="0" dirty="0">
                <a:cs typeface="Arial" panose="020B0604020202020204" pitchFamily="34" charset="0"/>
              </a:rPr>
              <a:t> </a:t>
            </a:r>
            <a:r>
              <a:rPr lang="fr-FR" altLang="nl-NL" baseline="0" dirty="0" err="1">
                <a:cs typeface="Arial" panose="020B0604020202020204" pitchFamily="34" charset="0"/>
              </a:rPr>
              <a:t>gedaan</a:t>
            </a:r>
            <a:r>
              <a:rPr lang="fr-FR" altLang="nl-NL" baseline="0" dirty="0">
                <a:cs typeface="Arial" panose="020B0604020202020204" pitchFamily="34" charset="0"/>
              </a:rPr>
              <a:t>.</a:t>
            </a:r>
          </a:p>
          <a:p>
            <a:endParaRPr lang="fr-FR" altLang="nl-NL" baseline="0" dirty="0">
              <a:cs typeface="Arial" panose="020B0604020202020204" pitchFamily="34" charset="0"/>
            </a:endParaRPr>
          </a:p>
          <a:p>
            <a:r>
              <a:rPr lang="fr-FR" altLang="nl-NL" baseline="0" dirty="0">
                <a:cs typeface="Arial" panose="020B0604020202020204" pitchFamily="34" charset="0"/>
              </a:rPr>
              <a:t>Als er sprake is van tijdelijke dispensatie zal op een ander moment van het jaar het vasten worden </a:t>
            </a:r>
            <a:r>
              <a:rPr lang="nl-NL" altLang="nl-NL" baseline="0" dirty="0">
                <a:cs typeface="Arial" panose="020B0604020202020204" pitchFamily="34" charset="0"/>
              </a:rPr>
              <a:t>“ingehaald”. </a:t>
            </a:r>
          </a:p>
          <a:p>
            <a:r>
              <a:rPr lang="nl-NL" altLang="nl-NL" baseline="0" dirty="0">
                <a:cs typeface="Arial" panose="020B0604020202020204" pitchFamily="34" charset="0"/>
              </a:rPr>
              <a:t>Is er sprake van permanente dispensatie kan met een (geldelijke) gift (Fidyah) het niet vasten worden gecompenseerd </a:t>
            </a:r>
            <a:r>
              <a:rPr lang="nl-NL" altLang="nl-NL" baseline="0" dirty="0" err="1">
                <a:cs typeface="Arial" panose="020B0604020202020204" pitchFamily="34" charset="0"/>
              </a:rPr>
              <a:t>tbv</a:t>
            </a:r>
            <a:r>
              <a:rPr lang="nl-NL" altLang="nl-NL" baseline="0" dirty="0">
                <a:cs typeface="Arial" panose="020B0604020202020204" pitchFamily="34" charset="0"/>
              </a:rPr>
              <a:t> een maaltijd voor een behoeftige (circa € 5,00/dag). Dit bedrag kan nogal verschillen tussen moskeeën, </a:t>
            </a:r>
            <a:r>
              <a:rPr lang="nl-NL" altLang="nl-NL" baseline="0" dirty="0" err="1">
                <a:cs typeface="Arial" panose="020B0604020202020204" pitchFamily="34" charset="0"/>
              </a:rPr>
              <a:t>vb</a:t>
            </a:r>
            <a:r>
              <a:rPr lang="nl-NL" altLang="nl-NL" baseline="0" dirty="0">
                <a:cs typeface="Arial" panose="020B0604020202020204" pitchFamily="34" charset="0"/>
              </a:rPr>
              <a:t> tussen Marokkaanse en Turkse moskeeën, maar soms ook onderling. De patiënt kan de imam vragen wat het bedrag is en wat te doen als men zich het bedrag financieel niet kan veroorloven.</a:t>
            </a:r>
          </a:p>
          <a:p>
            <a:endParaRPr lang="nl-NL" altLang="nl-NL" baseline="0" dirty="0">
              <a:cs typeface="Arial" panose="020B0604020202020204" pitchFamily="34" charset="0"/>
            </a:endParaRPr>
          </a:p>
          <a:p>
            <a:r>
              <a:rPr lang="nl-NL" altLang="nl-NL" baseline="0" dirty="0">
                <a:cs typeface="Arial" panose="020B0604020202020204" pitchFamily="34" charset="0"/>
              </a:rPr>
              <a:t>De ervaring leert dat het zin heeft het thema jaarlijks te laten terugkomen in de gesprekken met de patiënt. </a:t>
            </a:r>
            <a:endParaRPr lang="fr-FR" altLang="nl-NL" dirty="0">
              <a:cs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9</a:t>
            </a:fld>
            <a:endParaRPr lang="fr-FR"/>
          </a:p>
        </p:txBody>
      </p:sp>
    </p:spTree>
    <p:extLst>
      <p:ext uri="{BB962C8B-B14F-4D97-AF65-F5344CB8AC3E}">
        <p14:creationId xmlns:p14="http://schemas.microsoft.com/office/powerpoint/2010/main" val="1990114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Nederland hebben momenteel ruim 1.2 miljoen mensen diabetes. Jaarlijks komen daar ongeveer 60.000 nieuwe gevallen bij.</a:t>
            </a:r>
          </a:p>
          <a:p>
            <a:r>
              <a:rPr lang="nl-NL" dirty="0"/>
              <a:t>Uit onderzoek blijkt dat diabetes vaker voorkomt bij bepaalde etnische groepen. Zo komt diabetes</a:t>
            </a:r>
            <a:r>
              <a:rPr lang="nl-NL" baseline="0" dirty="0"/>
              <a:t> </a:t>
            </a:r>
            <a:r>
              <a:rPr lang="nl-NL" dirty="0"/>
              <a:t>onder mensen van Turkse en Marokkaanse afkomst 2-3x zo vaak voor in vergelijking met de autochtone Nederlanders. De grote meerderheid van deze patiënten heeft een Islamitische achtergrond. In Nederland zouden naar schatting 70.000 mensen met diabetes vasten.</a:t>
            </a:r>
          </a:p>
          <a:p>
            <a:endParaRPr lang="nl-NL" dirty="0"/>
          </a:p>
        </p:txBody>
      </p:sp>
      <p:sp>
        <p:nvSpPr>
          <p:cNvPr id="4" name="Tijdelijke aanduiding voor dianummer 3"/>
          <p:cNvSpPr>
            <a:spLocks noGrp="1"/>
          </p:cNvSpPr>
          <p:nvPr>
            <p:ph type="sldNum" sz="quarter" idx="10"/>
          </p:nvPr>
        </p:nvSpPr>
        <p:spPr/>
        <p:txBody>
          <a:bodyPr/>
          <a:lstStyle/>
          <a:p>
            <a:fld id="{8E802E4E-6226-451E-8D46-5999959AC3AD}" type="slidenum">
              <a:rPr lang="fr-FR" smtClean="0"/>
              <a:pPr/>
              <a:t>10</a:t>
            </a:fld>
            <a:endParaRPr lang="fr-FR"/>
          </a:p>
        </p:txBody>
      </p:sp>
    </p:spTree>
    <p:extLst>
      <p:ext uri="{BB962C8B-B14F-4D97-AF65-F5344CB8AC3E}">
        <p14:creationId xmlns:p14="http://schemas.microsoft.com/office/powerpoint/2010/main" val="3541244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fr-FR" dirty="0"/>
              <a:t>Nascholing Diabetes en ramadan 2015</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AA3849B-42E3-48C3-B17C-2842F53F208D}" type="slidenum">
              <a:rPr lang="fr-FR" smtClean="0"/>
              <a:pPr/>
              <a:t>‹nr.›</a:t>
            </a:fld>
            <a:endParaRPr lang="fr-FR"/>
          </a:p>
        </p:txBody>
      </p:sp>
      <p:sp>
        <p:nvSpPr>
          <p:cNvPr id="13" name="Tekstvak 12">
            <a:extLst>
              <a:ext uri="{FF2B5EF4-FFF2-40B4-BE49-F238E27FC236}">
                <a16:creationId xmlns:a16="http://schemas.microsoft.com/office/drawing/2014/main" id="{A58233D2-0A65-45D0-848E-83ECEC136235}"/>
              </a:ext>
            </a:extLst>
          </p:cNvPr>
          <p:cNvSpPr txBox="1"/>
          <p:nvPr userDrawn="1"/>
        </p:nvSpPr>
        <p:spPr>
          <a:xfrm>
            <a:off x="6875268" y="6557305"/>
            <a:ext cx="5316732" cy="246221"/>
          </a:xfrm>
          <a:prstGeom prst="rect">
            <a:avLst/>
          </a:prstGeom>
          <a:noFill/>
        </p:spPr>
        <p:txBody>
          <a:bodyPr wrap="square" rtlCol="0">
            <a:spAutoFit/>
          </a:bodyPr>
          <a:lstStyle/>
          <a:p>
            <a:r>
              <a:rPr lang="fr-FR" sz="1000" dirty="0"/>
              <a:t>        </a:t>
            </a:r>
            <a:r>
              <a:rPr lang="fr-FR" sz="1000" b="1" dirty="0"/>
              <a:t>Nascholing Diabetes en ramadan, ©2019 JvO/NDF/Amsterdam UMC, VUmc</a:t>
            </a:r>
            <a:endParaRPr lang="nl-NL" sz="1000" dirty="0"/>
          </a:p>
        </p:txBody>
      </p:sp>
    </p:spTree>
    <p:extLst>
      <p:ext uri="{BB962C8B-B14F-4D97-AF65-F5344CB8AC3E}">
        <p14:creationId xmlns:p14="http://schemas.microsoft.com/office/powerpoint/2010/main" val="414938080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555472EF-129B-4376-8DCC-0F4BB930B1C6}" type="datetime1">
              <a:rPr lang="fr-FR" smtClean="0"/>
              <a:pPr/>
              <a:t>22/03/2022</a:t>
            </a:fld>
            <a:endParaRPr lang="fr-FR"/>
          </a:p>
        </p:txBody>
      </p:sp>
      <p:sp>
        <p:nvSpPr>
          <p:cNvPr id="6" name="Footer Placeholder 5"/>
          <p:cNvSpPr>
            <a:spLocks noGrp="1"/>
          </p:cNvSpPr>
          <p:nvPr>
            <p:ph type="ftr" sz="quarter" idx="11"/>
          </p:nvPr>
        </p:nvSpPr>
        <p:spPr/>
        <p:txBody>
          <a:bodyPr/>
          <a:lstStyle/>
          <a:p>
            <a:r>
              <a:rPr lang="fr-FR" dirty="0"/>
              <a:t>Nascholing Diabetes en ramadan 2015</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220861185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p:txBody>
          <a:bodyPr/>
          <a:lstStyle/>
          <a:p>
            <a:r>
              <a:rPr lang="fr-FR" dirty="0"/>
              <a:t>Nascholing Diabetes en ramadan 2015</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39202090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p:txBody>
          <a:bodyPr/>
          <a:lstStyle/>
          <a:p>
            <a:r>
              <a:rPr lang="fr-FR" dirty="0"/>
              <a:t>Nascholing Diabetes en ramadan 2015</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155819342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p:txBody>
          <a:bodyPr/>
          <a:lstStyle/>
          <a:p>
            <a:r>
              <a:rPr lang="fr-FR" dirty="0"/>
              <a:t>Nascholing Diabetes en ramadan 2015</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230892871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5472EF-129B-4376-8DCC-0F4BB930B1C6}" type="datetime1">
              <a:rPr lang="fr-FR" smtClean="0"/>
              <a:pPr/>
              <a:t>22/03/2022</a:t>
            </a:fld>
            <a:endParaRPr lang="fr-FR"/>
          </a:p>
        </p:txBody>
      </p:sp>
      <p:sp>
        <p:nvSpPr>
          <p:cNvPr id="8" name="Footer Placeholder 7"/>
          <p:cNvSpPr>
            <a:spLocks noGrp="1"/>
          </p:cNvSpPr>
          <p:nvPr>
            <p:ph type="ftr" sz="quarter" idx="11"/>
          </p:nvPr>
        </p:nvSpPr>
        <p:spPr/>
        <p:txBody>
          <a:bodyPr/>
          <a:lstStyle/>
          <a:p>
            <a:r>
              <a:rPr lang="fr-FR" dirty="0"/>
              <a:t>Nascholing Diabetes en ramadan 2015</a:t>
            </a:r>
          </a:p>
        </p:txBody>
      </p:sp>
      <p:sp>
        <p:nvSpPr>
          <p:cNvPr id="9" name="Slide Number Placeholder 8"/>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238270321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5472EF-129B-4376-8DCC-0F4BB930B1C6}" type="datetime1">
              <a:rPr lang="fr-FR" smtClean="0"/>
              <a:pPr/>
              <a:t>22/03/2022</a:t>
            </a:fld>
            <a:endParaRPr lang="fr-FR"/>
          </a:p>
        </p:txBody>
      </p:sp>
      <p:sp>
        <p:nvSpPr>
          <p:cNvPr id="8" name="Footer Placeholder 7"/>
          <p:cNvSpPr>
            <a:spLocks noGrp="1"/>
          </p:cNvSpPr>
          <p:nvPr>
            <p:ph type="ftr" sz="quarter" idx="11"/>
          </p:nvPr>
        </p:nvSpPr>
        <p:spPr>
          <a:xfrm>
            <a:off x="561111" y="6391838"/>
            <a:ext cx="3644282" cy="304801"/>
          </a:xfrm>
        </p:spPr>
        <p:txBody>
          <a:bodyPr/>
          <a:lstStyle/>
          <a:p>
            <a:r>
              <a:rPr lang="fr-FR" dirty="0"/>
              <a:t>Nascholing Diabetes en ramadan 2015</a:t>
            </a:r>
          </a:p>
        </p:txBody>
      </p:sp>
      <p:sp>
        <p:nvSpPr>
          <p:cNvPr id="9" name="Slide Number Placeholder 8"/>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315659212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p:txBody>
          <a:bodyPr/>
          <a:lstStyle/>
          <a:p>
            <a:r>
              <a:rPr lang="fr-FR" dirty="0"/>
              <a:t>Nascholing Diabetes en ramadan 2015</a:t>
            </a:r>
          </a:p>
        </p:txBody>
      </p:sp>
      <p:sp>
        <p:nvSpPr>
          <p:cNvPr id="6" name="Slide Number Placeholder 5"/>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93203754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p:txBody>
          <a:bodyPr/>
          <a:lstStyle/>
          <a:p>
            <a:r>
              <a:rPr lang="fr-FR" dirty="0"/>
              <a:t>Nascholing Diabetes en ramadan 2015</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42881126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p:txBody>
          <a:bodyPr/>
          <a:lstStyle/>
          <a:p>
            <a:r>
              <a:rPr lang="fr-FR" dirty="0"/>
              <a:t>Nascholing Diabetes en ramadan 2015</a:t>
            </a:r>
          </a:p>
        </p:txBody>
      </p:sp>
      <p:sp>
        <p:nvSpPr>
          <p:cNvPr id="6" name="Slide Number Placeholder 5"/>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275621112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5472EF-129B-4376-8DCC-0F4BB930B1C6}" type="datetime1">
              <a:rPr lang="fr-FR" smtClean="0"/>
              <a:pPr/>
              <a:t>22/03/2022</a:t>
            </a:fld>
            <a:endParaRPr lang="fr-FR"/>
          </a:p>
        </p:txBody>
      </p:sp>
      <p:sp>
        <p:nvSpPr>
          <p:cNvPr id="5" name="Footer Placeholder 4"/>
          <p:cNvSpPr>
            <a:spLocks noGrp="1"/>
          </p:cNvSpPr>
          <p:nvPr>
            <p:ph type="ftr" sz="quarter" idx="11"/>
          </p:nvPr>
        </p:nvSpPr>
        <p:spPr/>
        <p:txBody>
          <a:bodyPr/>
          <a:lstStyle/>
          <a:p>
            <a:r>
              <a:rPr lang="fr-FR" dirty="0"/>
              <a:t>Nascholing Diabetes en ramadan 2015</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270363605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55472EF-129B-4376-8DCC-0F4BB930B1C6}" type="datetime1">
              <a:rPr lang="fr-FR" smtClean="0"/>
              <a:pPr/>
              <a:t>22/03/2022</a:t>
            </a:fld>
            <a:endParaRPr lang="fr-FR"/>
          </a:p>
        </p:txBody>
      </p:sp>
      <p:sp>
        <p:nvSpPr>
          <p:cNvPr id="6" name="Footer Placeholder 5"/>
          <p:cNvSpPr>
            <a:spLocks noGrp="1"/>
          </p:cNvSpPr>
          <p:nvPr>
            <p:ph type="ftr" sz="quarter" idx="11"/>
          </p:nvPr>
        </p:nvSpPr>
        <p:spPr/>
        <p:txBody>
          <a:bodyPr/>
          <a:lstStyle/>
          <a:p>
            <a:r>
              <a:rPr lang="fr-FR" dirty="0"/>
              <a:t>Nascholing Diabetes en ramadan 2015</a:t>
            </a:r>
          </a:p>
        </p:txBody>
      </p:sp>
      <p:sp>
        <p:nvSpPr>
          <p:cNvPr id="7" name="Slide Number Placeholder 6"/>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147137138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5472EF-129B-4376-8DCC-0F4BB930B1C6}" type="datetime1">
              <a:rPr lang="fr-FR" smtClean="0"/>
              <a:pPr/>
              <a:t>22/03/2022</a:t>
            </a:fld>
            <a:endParaRPr lang="fr-FR"/>
          </a:p>
        </p:txBody>
      </p:sp>
      <p:sp>
        <p:nvSpPr>
          <p:cNvPr id="8" name="Footer Placeholder 7"/>
          <p:cNvSpPr>
            <a:spLocks noGrp="1"/>
          </p:cNvSpPr>
          <p:nvPr>
            <p:ph type="ftr" sz="quarter" idx="11"/>
          </p:nvPr>
        </p:nvSpPr>
        <p:spPr/>
        <p:txBody>
          <a:bodyPr/>
          <a:lstStyle/>
          <a:p>
            <a:r>
              <a:rPr lang="fr-FR" dirty="0"/>
              <a:t>Nascholing Diabetes en ramadan 2015</a:t>
            </a:r>
          </a:p>
        </p:txBody>
      </p:sp>
      <p:sp>
        <p:nvSpPr>
          <p:cNvPr id="9" name="Slide Number Placeholder 8"/>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107791890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555472EF-129B-4376-8DCC-0F4BB930B1C6}" type="datetime1">
              <a:rPr lang="fr-FR" smtClean="0"/>
              <a:pPr/>
              <a:t>22/03/2022</a:t>
            </a:fld>
            <a:endParaRPr lang="fr-FR"/>
          </a:p>
        </p:txBody>
      </p:sp>
      <p:sp>
        <p:nvSpPr>
          <p:cNvPr id="4" name="Footer Placeholder 3"/>
          <p:cNvSpPr>
            <a:spLocks noGrp="1"/>
          </p:cNvSpPr>
          <p:nvPr>
            <p:ph type="ftr" sz="quarter" idx="11"/>
          </p:nvPr>
        </p:nvSpPr>
        <p:spPr/>
        <p:txBody>
          <a:bodyPr/>
          <a:lstStyle/>
          <a:p>
            <a:r>
              <a:rPr lang="fr-FR" dirty="0"/>
              <a:t>Nascholing Diabetes en ramadan 2015</a:t>
            </a:r>
          </a:p>
        </p:txBody>
      </p:sp>
      <p:sp>
        <p:nvSpPr>
          <p:cNvPr id="5" name="Slide Number Placeholder 4"/>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331599735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472EF-129B-4376-8DCC-0F4BB930B1C6}" type="datetime1">
              <a:rPr lang="fr-FR" smtClean="0"/>
              <a:pPr/>
              <a:t>22/03/2022</a:t>
            </a:fld>
            <a:endParaRPr lang="fr-FR"/>
          </a:p>
        </p:txBody>
      </p:sp>
      <p:sp>
        <p:nvSpPr>
          <p:cNvPr id="3" name="Footer Placeholder 2"/>
          <p:cNvSpPr>
            <a:spLocks noGrp="1"/>
          </p:cNvSpPr>
          <p:nvPr>
            <p:ph type="ftr" sz="quarter" idx="11"/>
          </p:nvPr>
        </p:nvSpPr>
        <p:spPr/>
        <p:txBody>
          <a:bodyPr/>
          <a:lstStyle/>
          <a:p>
            <a:r>
              <a:rPr lang="fr-FR" dirty="0"/>
              <a:t>Nascholing Diabetes en ramadan 2015</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A3849B-42E3-48C3-B17C-2842F53F208D}" type="slidenum">
              <a:rPr lang="fr-FR" smtClean="0"/>
              <a:pPr/>
              <a:t>‹nr.›</a:t>
            </a:fld>
            <a:endParaRPr lang="fr-FR"/>
          </a:p>
        </p:txBody>
      </p:sp>
      <p:sp>
        <p:nvSpPr>
          <p:cNvPr id="6" name="Tekstvak 5">
            <a:extLst>
              <a:ext uri="{FF2B5EF4-FFF2-40B4-BE49-F238E27FC236}">
                <a16:creationId xmlns:a16="http://schemas.microsoft.com/office/drawing/2014/main" id="{A58233D2-0A65-45D0-848E-83ECEC136235}"/>
              </a:ext>
            </a:extLst>
          </p:cNvPr>
          <p:cNvSpPr txBox="1"/>
          <p:nvPr userDrawn="1"/>
        </p:nvSpPr>
        <p:spPr>
          <a:xfrm>
            <a:off x="6875268" y="6557305"/>
            <a:ext cx="5316732" cy="246221"/>
          </a:xfrm>
          <a:prstGeom prst="rect">
            <a:avLst/>
          </a:prstGeom>
          <a:noFill/>
        </p:spPr>
        <p:txBody>
          <a:bodyPr wrap="square" rtlCol="0">
            <a:spAutoFit/>
          </a:bodyPr>
          <a:lstStyle/>
          <a:p>
            <a:r>
              <a:rPr lang="fr-FR" sz="1000" dirty="0"/>
              <a:t>        </a:t>
            </a:r>
            <a:r>
              <a:rPr lang="fr-FR" sz="1000" b="1" dirty="0"/>
              <a:t>Nascholing Diabetes en ramadan, ©2021 JvO/NDF/Amsterdam UMC, VUmc</a:t>
            </a:r>
            <a:endParaRPr lang="nl-NL" sz="1000" dirty="0"/>
          </a:p>
        </p:txBody>
      </p:sp>
    </p:spTree>
    <p:extLst>
      <p:ext uri="{BB962C8B-B14F-4D97-AF65-F5344CB8AC3E}">
        <p14:creationId xmlns:p14="http://schemas.microsoft.com/office/powerpoint/2010/main" val="60056347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555472EF-129B-4376-8DCC-0F4BB930B1C6}" type="datetime1">
              <a:rPr lang="fr-FR" smtClean="0"/>
              <a:pPr/>
              <a:t>22/03/2022</a:t>
            </a:fld>
            <a:endParaRPr lang="fr-FR"/>
          </a:p>
        </p:txBody>
      </p:sp>
      <p:sp>
        <p:nvSpPr>
          <p:cNvPr id="6" name="Footer Placeholder 5"/>
          <p:cNvSpPr>
            <a:spLocks noGrp="1"/>
          </p:cNvSpPr>
          <p:nvPr>
            <p:ph type="ftr" sz="quarter" idx="11"/>
          </p:nvPr>
        </p:nvSpPr>
        <p:spPr/>
        <p:txBody>
          <a:bodyPr/>
          <a:lstStyle/>
          <a:p>
            <a:r>
              <a:rPr lang="fr-FR" dirty="0"/>
              <a:t>Nascholing Diabetes en ramadan 2015</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399054433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555472EF-129B-4376-8DCC-0F4BB930B1C6}" type="datetime1">
              <a:rPr lang="fr-FR" smtClean="0"/>
              <a:pPr/>
              <a:t>22/03/2022</a:t>
            </a:fld>
            <a:endParaRPr lang="fr-FR"/>
          </a:p>
        </p:txBody>
      </p:sp>
      <p:sp>
        <p:nvSpPr>
          <p:cNvPr id="6" name="Footer Placeholder 5"/>
          <p:cNvSpPr>
            <a:spLocks noGrp="1"/>
          </p:cNvSpPr>
          <p:nvPr>
            <p:ph type="ftr" sz="quarter" idx="11"/>
          </p:nvPr>
        </p:nvSpPr>
        <p:spPr/>
        <p:txBody>
          <a:bodyPr/>
          <a:lstStyle/>
          <a:p>
            <a:r>
              <a:rPr lang="fr-FR" dirty="0"/>
              <a:t>Nascholing Diabetes en ramadan 2015</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A3849B-42E3-48C3-B17C-2842F53F208D}" type="slidenum">
              <a:rPr lang="fr-FR" smtClean="0"/>
              <a:pPr/>
              <a:t>‹nr.›</a:t>
            </a:fld>
            <a:endParaRPr lang="fr-FR"/>
          </a:p>
        </p:txBody>
      </p:sp>
    </p:spTree>
    <p:extLst>
      <p:ext uri="{BB962C8B-B14F-4D97-AF65-F5344CB8AC3E}">
        <p14:creationId xmlns:p14="http://schemas.microsoft.com/office/powerpoint/2010/main" val="422945318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5472EF-129B-4376-8DCC-0F4BB930B1C6}" type="datetime1">
              <a:rPr lang="fr-FR" smtClean="0"/>
              <a:pPr/>
              <a:t>22/03/2022</a:t>
            </a:fld>
            <a:endParaRPr lang="fr-F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fr-FR" dirty="0"/>
              <a:t>Nascholing Diabetes en ramadan 2015</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AA3849B-42E3-48C3-B17C-2842F53F208D}" type="slidenum">
              <a:rPr lang="fr-FR" smtClean="0"/>
              <a:pPr/>
              <a:t>‹nr.›</a:t>
            </a:fld>
            <a:endParaRPr lang="fr-FR"/>
          </a:p>
        </p:txBody>
      </p:sp>
    </p:spTree>
    <p:extLst>
      <p:ext uri="{BB962C8B-B14F-4D97-AF65-F5344CB8AC3E}">
        <p14:creationId xmlns:p14="http://schemas.microsoft.com/office/powerpoint/2010/main" val="34661416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abetesfederatie.nl/nieuwsberichten/151-diabetes-en-ramadan-veilig-vaste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janvanooyen.nl/" TargetMode="External"/><Relationship Id="rId7"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7.jpeg"/><Relationship Id="rId4" Type="http://schemas.openxmlformats.org/officeDocument/2006/relationships/hyperlink" Target="http://www.diabetesfederatie.n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hyperlink" Target="https://www.henw.org/archief/printartikel/id740-de-patint-slikt-het-niet-meer.html" TargetMode="External"/><Relationship Id="rId5" Type="http://schemas.openxmlformats.org/officeDocument/2006/relationships/hyperlink" Target="https://www.henw.org/archief/printartikel/id282-d-moslim-bestaat-natuurlijk-niet.html" TargetMode="External"/><Relationship Id="rId4" Type="http://schemas.openxmlformats.org/officeDocument/2006/relationships/hyperlink" Target="http://www.huisarts-migrant.nl/ramadan-2/"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9240D36-2ECA-4D5A-98DC-323F043B7315}"/>
              </a:ext>
            </a:extLst>
          </p:cNvPr>
          <p:cNvSpPr>
            <a:spLocks noGrp="1"/>
          </p:cNvSpPr>
          <p:nvPr>
            <p:ph type="ftr" sz="quarter" idx="11"/>
          </p:nvPr>
        </p:nvSpPr>
        <p:spPr/>
        <p:txBody>
          <a:bodyPr/>
          <a:lstStyle/>
          <a:p>
            <a:endParaRPr lang="fr-FR" dirty="0"/>
          </a:p>
        </p:txBody>
      </p:sp>
      <p:sp>
        <p:nvSpPr>
          <p:cNvPr id="3" name="Tijdelijke aanduiding voor dianummer 2">
            <a:extLst>
              <a:ext uri="{FF2B5EF4-FFF2-40B4-BE49-F238E27FC236}">
                <a16:creationId xmlns:a16="http://schemas.microsoft.com/office/drawing/2014/main" id="{493A023D-DC09-4FE4-BE57-E02B7A075152}"/>
              </a:ext>
            </a:extLst>
          </p:cNvPr>
          <p:cNvSpPr>
            <a:spLocks noGrp="1"/>
          </p:cNvSpPr>
          <p:nvPr>
            <p:ph type="sldNum" sz="quarter" idx="12"/>
          </p:nvPr>
        </p:nvSpPr>
        <p:spPr/>
        <p:txBody>
          <a:bodyPr/>
          <a:lstStyle/>
          <a:p>
            <a:fld id="{8AA3849B-42E3-48C3-B17C-2842F53F208D}" type="slidenum">
              <a:rPr lang="fr-FR" smtClean="0"/>
              <a:pPr/>
              <a:t>1</a:t>
            </a:fld>
            <a:endParaRPr lang="fr-FR"/>
          </a:p>
        </p:txBody>
      </p:sp>
      <p:pic>
        <p:nvPicPr>
          <p:cNvPr id="4" name="Picture 3">
            <a:extLst>
              <a:ext uri="{FF2B5EF4-FFF2-40B4-BE49-F238E27FC236}">
                <a16:creationId xmlns:a16="http://schemas.microsoft.com/office/drawing/2014/main" id="{586133E5-6DE3-4BA5-8ED2-87A46B633B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45001" y="3651261"/>
            <a:ext cx="4381500" cy="268911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A786C06E-6280-4E2E-BCFD-28187BB3B42B}"/>
              </a:ext>
            </a:extLst>
          </p:cNvPr>
          <p:cNvSpPr/>
          <p:nvPr/>
        </p:nvSpPr>
        <p:spPr>
          <a:xfrm>
            <a:off x="1904999" y="666750"/>
            <a:ext cx="9285739" cy="1754326"/>
          </a:xfrm>
          <a:prstGeom prst="rect">
            <a:avLst/>
          </a:prstGeom>
        </p:spPr>
        <p:txBody>
          <a:bodyPr wrap="square">
            <a:spAutoFit/>
          </a:bodyPr>
          <a:lstStyle/>
          <a:p>
            <a:pPr algn="ctr"/>
            <a:r>
              <a:rPr lang="nl-NL" sz="5400" b="1" dirty="0">
                <a:solidFill>
                  <a:schemeClr val="accent6">
                    <a:lumMod val="75000"/>
                  </a:schemeClr>
                </a:solidFill>
                <a:ea typeface="+mj-ea"/>
                <a:cs typeface="+mj-cs"/>
              </a:rPr>
              <a:t>Onderwijsprogramma </a:t>
            </a:r>
            <a:br>
              <a:rPr lang="nl-NL" sz="5400" b="1" dirty="0">
                <a:solidFill>
                  <a:schemeClr val="accent6">
                    <a:lumMod val="75000"/>
                  </a:schemeClr>
                </a:solidFill>
                <a:ea typeface="+mj-ea"/>
                <a:cs typeface="+mj-cs"/>
              </a:rPr>
            </a:br>
            <a:r>
              <a:rPr lang="nl-NL" sz="5400" b="1" dirty="0">
                <a:solidFill>
                  <a:schemeClr val="accent6">
                    <a:lumMod val="75000"/>
                  </a:schemeClr>
                </a:solidFill>
                <a:ea typeface="+mj-ea"/>
                <a:cs typeface="+mj-cs"/>
              </a:rPr>
              <a:t>Diabetes en ramadan 2022</a:t>
            </a:r>
            <a:endParaRPr lang="nl-NL" dirty="0">
              <a:solidFill>
                <a:schemeClr val="accent6">
                  <a:lumMod val="75000"/>
                </a:schemeClr>
              </a:solidFill>
            </a:endParaRPr>
          </a:p>
        </p:txBody>
      </p:sp>
    </p:spTree>
    <p:extLst>
      <p:ext uri="{BB962C8B-B14F-4D97-AF65-F5344CB8AC3E}">
        <p14:creationId xmlns:p14="http://schemas.microsoft.com/office/powerpoint/2010/main" val="2714990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7D615770-420B-4117-A63B-B1E3F46F748D}"/>
              </a:ext>
            </a:extLst>
          </p:cNvPr>
          <p:cNvSpPr>
            <a:spLocks noGrp="1"/>
          </p:cNvSpPr>
          <p:nvPr>
            <p:ph type="sldNum" sz="quarter" idx="12"/>
          </p:nvPr>
        </p:nvSpPr>
        <p:spPr/>
        <p:txBody>
          <a:bodyPr/>
          <a:lstStyle/>
          <a:p>
            <a:fld id="{8AA3849B-42E3-48C3-B17C-2842F53F208D}" type="slidenum">
              <a:rPr lang="fr-FR" smtClean="0"/>
              <a:pPr/>
              <a:t>10</a:t>
            </a:fld>
            <a:endParaRPr lang="fr-FR"/>
          </a:p>
        </p:txBody>
      </p:sp>
      <p:sp>
        <p:nvSpPr>
          <p:cNvPr id="4" name="Tekstvak 3">
            <a:extLst>
              <a:ext uri="{FF2B5EF4-FFF2-40B4-BE49-F238E27FC236}">
                <a16:creationId xmlns:a16="http://schemas.microsoft.com/office/drawing/2014/main" id="{4F1C92D2-FF08-469A-9BF8-A56037A7E5A8}"/>
              </a:ext>
            </a:extLst>
          </p:cNvPr>
          <p:cNvSpPr txBox="1"/>
          <p:nvPr/>
        </p:nvSpPr>
        <p:spPr>
          <a:xfrm>
            <a:off x="371475" y="1977778"/>
            <a:ext cx="11449050" cy="3600986"/>
          </a:xfrm>
          <a:prstGeom prst="rect">
            <a:avLst/>
          </a:prstGeom>
          <a:noFill/>
        </p:spPr>
        <p:txBody>
          <a:bodyPr wrap="square" rtlCol="0">
            <a:spAutoFit/>
          </a:bodyPr>
          <a:lstStyle/>
          <a:p>
            <a:pPr lvl="1">
              <a:lnSpc>
                <a:spcPct val="150000"/>
              </a:lnSpc>
              <a:buSzPct val="75000"/>
            </a:pPr>
            <a:r>
              <a:rPr lang="nl-NL" sz="2400" dirty="0">
                <a:solidFill>
                  <a:srgbClr val="002060"/>
                </a:solidFill>
                <a:cs typeface="Arial" panose="020B0604020202020204" pitchFamily="34" charset="0"/>
              </a:rPr>
              <a:t>Ruim 1.2 miljoen mensen met diabetes in Nederland [1]</a:t>
            </a:r>
          </a:p>
          <a:p>
            <a:pPr lvl="1">
              <a:lnSpc>
                <a:spcPct val="150000"/>
              </a:lnSpc>
              <a:buSzPct val="75000"/>
              <a:buFont typeface="Wingdings" panose="05000000000000000000" pitchFamily="2" charset="2"/>
              <a:buChar char="§"/>
            </a:pPr>
            <a:endParaRPr lang="nl-NL" sz="2400" dirty="0">
              <a:solidFill>
                <a:srgbClr val="002060"/>
              </a:solidFill>
              <a:cs typeface="Arial" panose="020B0604020202020204" pitchFamily="34" charset="0"/>
            </a:endParaRPr>
          </a:p>
          <a:p>
            <a:pPr lvl="1">
              <a:lnSpc>
                <a:spcPct val="150000"/>
              </a:lnSpc>
              <a:buSzPct val="75000"/>
            </a:pPr>
            <a:r>
              <a:rPr lang="nl-NL" sz="2400" dirty="0">
                <a:solidFill>
                  <a:srgbClr val="002060"/>
                </a:solidFill>
                <a:cs typeface="Arial" panose="020B0604020202020204" pitchFamily="34" charset="0"/>
              </a:rPr>
              <a:t>T2DM zeer prevalent bij Marokkaanse en Turkse Nederlanders [2-3]</a:t>
            </a:r>
          </a:p>
          <a:p>
            <a:pPr lvl="1">
              <a:lnSpc>
                <a:spcPct val="150000"/>
              </a:lnSpc>
              <a:buSzPct val="75000"/>
            </a:pPr>
            <a:endParaRPr lang="nl-NL" sz="2400" dirty="0">
              <a:solidFill>
                <a:srgbClr val="002060"/>
              </a:solidFill>
              <a:cs typeface="Arial" panose="020B0604020202020204" pitchFamily="34" charset="0"/>
            </a:endParaRPr>
          </a:p>
          <a:p>
            <a:pPr lvl="1">
              <a:lnSpc>
                <a:spcPct val="150000"/>
              </a:lnSpc>
              <a:buSzPct val="75000"/>
            </a:pPr>
            <a:r>
              <a:rPr lang="nl-NL" altLang="en-US" sz="2400" dirty="0">
                <a:solidFill>
                  <a:srgbClr val="002060"/>
                </a:solidFill>
                <a:cs typeface="Calibri" panose="020F0502020204030204" pitchFamily="34" charset="0"/>
              </a:rPr>
              <a:t>Naar schatting vasten 70.000 mensen met diabetes [1]</a:t>
            </a:r>
          </a:p>
          <a:p>
            <a:pPr lvl="1">
              <a:lnSpc>
                <a:spcPct val="150000"/>
              </a:lnSpc>
              <a:buSzPct val="75000"/>
            </a:pPr>
            <a:endParaRPr lang="nl-NL" altLang="en-US" sz="2000" dirty="0">
              <a:solidFill>
                <a:srgbClr val="002060"/>
              </a:solidFill>
              <a:cs typeface="Calibri" panose="020F0502020204030204" pitchFamily="34" charset="0"/>
            </a:endParaRPr>
          </a:p>
          <a:p>
            <a:endParaRPr lang="nl-NL" dirty="0"/>
          </a:p>
        </p:txBody>
      </p:sp>
      <p:sp>
        <p:nvSpPr>
          <p:cNvPr id="6" name="Tekstvak 5">
            <a:extLst>
              <a:ext uri="{FF2B5EF4-FFF2-40B4-BE49-F238E27FC236}">
                <a16:creationId xmlns:a16="http://schemas.microsoft.com/office/drawing/2014/main" id="{B2FCFF50-BA13-4C15-926A-054820907EB1}"/>
              </a:ext>
            </a:extLst>
          </p:cNvPr>
          <p:cNvSpPr txBox="1"/>
          <p:nvPr/>
        </p:nvSpPr>
        <p:spPr>
          <a:xfrm>
            <a:off x="797829" y="679572"/>
            <a:ext cx="8553450" cy="646331"/>
          </a:xfrm>
          <a:prstGeom prst="rect">
            <a:avLst/>
          </a:prstGeom>
          <a:noFill/>
        </p:spPr>
        <p:txBody>
          <a:bodyPr wrap="square" rtlCol="0">
            <a:spAutoFit/>
          </a:bodyPr>
          <a:lstStyle/>
          <a:p>
            <a:r>
              <a:rPr lang="nl-NL" sz="3600" b="1" dirty="0">
                <a:solidFill>
                  <a:schemeClr val="accent6">
                    <a:lumMod val="75000"/>
                  </a:schemeClr>
                </a:solidFill>
              </a:rPr>
              <a:t>Epidemiologie</a:t>
            </a:r>
          </a:p>
        </p:txBody>
      </p:sp>
      <p:sp>
        <p:nvSpPr>
          <p:cNvPr id="8" name="Tekstvak 7">
            <a:extLst>
              <a:ext uri="{FF2B5EF4-FFF2-40B4-BE49-F238E27FC236}">
                <a16:creationId xmlns:a16="http://schemas.microsoft.com/office/drawing/2014/main" id="{A53F93A1-55D4-4C83-80DF-0471237BECBD}"/>
              </a:ext>
            </a:extLst>
          </p:cNvPr>
          <p:cNvSpPr txBox="1"/>
          <p:nvPr/>
        </p:nvSpPr>
        <p:spPr>
          <a:xfrm>
            <a:off x="514350" y="5845524"/>
            <a:ext cx="8001000" cy="1138773"/>
          </a:xfrm>
          <a:prstGeom prst="rect">
            <a:avLst/>
          </a:prstGeom>
          <a:noFill/>
        </p:spPr>
        <p:txBody>
          <a:bodyPr wrap="square" rtlCol="0">
            <a:spAutoFit/>
          </a:bodyPr>
          <a:lstStyle/>
          <a:p>
            <a:r>
              <a:rPr lang="nl-NL" sz="1200" i="1" baseline="30000" dirty="0">
                <a:solidFill>
                  <a:srgbClr val="002060"/>
                </a:solidFill>
                <a:hlinkClick r:id="rId3"/>
              </a:rPr>
              <a:t>1.  https://www.diabetesfederatie.nl/nieuwsberichten/151-diabetes-en-ramadan-veilig-vasten</a:t>
            </a:r>
            <a:endParaRPr lang="nl-NL" dirty="0">
              <a:solidFill>
                <a:srgbClr val="002060"/>
              </a:solidFill>
            </a:endParaRPr>
          </a:p>
          <a:p>
            <a:r>
              <a:rPr lang="nl-NL" sz="1000" i="1" dirty="0">
                <a:solidFill>
                  <a:srgbClr val="002060"/>
                </a:solidFill>
              </a:rPr>
              <a:t>2. </a:t>
            </a:r>
            <a:r>
              <a:rPr lang="nl-NL" sz="1000" i="1" dirty="0" err="1">
                <a:solidFill>
                  <a:srgbClr val="002060"/>
                </a:solidFill>
              </a:rPr>
              <a:t>Kriegsman</a:t>
            </a:r>
            <a:r>
              <a:rPr lang="nl-NL" sz="1000" i="1" dirty="0">
                <a:solidFill>
                  <a:srgbClr val="002060"/>
                </a:solidFill>
              </a:rPr>
              <a:t> et al. Huisarts Wet. 2003; 46(7): 363-368.</a:t>
            </a:r>
          </a:p>
          <a:p>
            <a:r>
              <a:rPr lang="nl-NL" sz="1000" i="1" dirty="0">
                <a:solidFill>
                  <a:srgbClr val="002060"/>
                </a:solidFill>
              </a:rPr>
              <a:t>3. </a:t>
            </a:r>
            <a:r>
              <a:rPr lang="nl-NL" sz="1000" i="1" dirty="0" err="1">
                <a:solidFill>
                  <a:srgbClr val="002060"/>
                </a:solidFill>
              </a:rPr>
              <a:t>Dijkshoorn</a:t>
            </a:r>
            <a:r>
              <a:rPr lang="nl-NL" sz="1000" i="1" dirty="0">
                <a:solidFill>
                  <a:srgbClr val="002060"/>
                </a:solidFill>
              </a:rPr>
              <a:t> et al. Nederlanders. Ned Tijdschr Geneeskd. 2003; 147(28): 1362-1366.</a:t>
            </a:r>
          </a:p>
          <a:p>
            <a:endParaRPr lang="nl-NL" dirty="0"/>
          </a:p>
          <a:p>
            <a:endParaRPr lang="nl-NL" dirty="0"/>
          </a:p>
        </p:txBody>
      </p:sp>
      <p:pic>
        <p:nvPicPr>
          <p:cNvPr id="10" name="Picture 3">
            <a:extLst>
              <a:ext uri="{FF2B5EF4-FFF2-40B4-BE49-F238E27FC236}">
                <a16:creationId xmlns:a16="http://schemas.microsoft.com/office/drawing/2014/main" id="{96DE074E-E064-4AA2-A174-A8D79AAF13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7127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11</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accent6">
                    <a:lumMod val="75000"/>
                  </a:schemeClr>
                </a:solidFill>
              </a:rPr>
              <a:t>Gezondheidsrisico’s </a:t>
            </a:r>
            <a:endParaRPr lang="nl-NL" sz="3600" dirty="0">
              <a:solidFill>
                <a:schemeClr val="accent6">
                  <a:lumMod val="75000"/>
                </a:schemeClr>
              </a:solidFill>
            </a:endParaRPr>
          </a:p>
        </p:txBody>
      </p:sp>
      <p:sp>
        <p:nvSpPr>
          <p:cNvPr id="6" name="Tekstvak 5">
            <a:extLst>
              <a:ext uri="{FF2B5EF4-FFF2-40B4-BE49-F238E27FC236}">
                <a16:creationId xmlns:a16="http://schemas.microsoft.com/office/drawing/2014/main" id="{31E8DCA9-3336-4035-88EB-ADD402BEBBBC}"/>
              </a:ext>
            </a:extLst>
          </p:cNvPr>
          <p:cNvSpPr txBox="1"/>
          <p:nvPr/>
        </p:nvSpPr>
        <p:spPr>
          <a:xfrm>
            <a:off x="857250" y="2114550"/>
            <a:ext cx="9353550" cy="3693319"/>
          </a:xfrm>
          <a:prstGeom prst="rect">
            <a:avLst/>
          </a:prstGeom>
          <a:noFill/>
        </p:spPr>
        <p:txBody>
          <a:bodyPr wrap="square" rtlCol="0">
            <a:spAutoFit/>
          </a:bodyPr>
          <a:lstStyle/>
          <a:p>
            <a:pPr marL="342900" indent="-342900">
              <a:buFont typeface="Courier New" pitchFamily="49" charset="0"/>
              <a:buChar char="o"/>
            </a:pPr>
            <a:r>
              <a:rPr lang="nl-NL" sz="2000" dirty="0">
                <a:solidFill>
                  <a:srgbClr val="002060"/>
                </a:solidFill>
              </a:rPr>
              <a:t>Hypoglycaemie[1-3]</a:t>
            </a:r>
          </a:p>
          <a:p>
            <a:pPr marL="342900" indent="-342900">
              <a:buFont typeface="Courier New" pitchFamily="49" charset="0"/>
              <a:buChar char="o"/>
            </a:pPr>
            <a:endParaRPr lang="nl-NL" sz="2000" dirty="0">
              <a:solidFill>
                <a:srgbClr val="002060"/>
              </a:solidFill>
            </a:endParaRPr>
          </a:p>
          <a:p>
            <a:pPr marL="342900" indent="-342900">
              <a:buFont typeface="Courier New" pitchFamily="49" charset="0"/>
              <a:buChar char="o"/>
            </a:pPr>
            <a:r>
              <a:rPr lang="nl-NL" sz="2000" dirty="0">
                <a:solidFill>
                  <a:srgbClr val="002060"/>
                </a:solidFill>
              </a:rPr>
              <a:t>Hyperglycaemie[1-2]</a:t>
            </a:r>
          </a:p>
          <a:p>
            <a:pPr marL="342900" indent="-342900">
              <a:buFont typeface="Courier New" pitchFamily="49" charset="0"/>
              <a:buChar char="o"/>
            </a:pPr>
            <a:endParaRPr lang="nl-NL" sz="2000" dirty="0">
              <a:solidFill>
                <a:srgbClr val="002060"/>
              </a:solidFill>
            </a:endParaRPr>
          </a:p>
          <a:p>
            <a:pPr marL="342900" indent="-342900">
              <a:buFont typeface="Courier New" pitchFamily="49" charset="0"/>
              <a:buChar char="o"/>
            </a:pPr>
            <a:r>
              <a:rPr lang="nl-NL" sz="2000" dirty="0">
                <a:solidFill>
                  <a:srgbClr val="002060"/>
                </a:solidFill>
              </a:rPr>
              <a:t>Dehydratie [4]</a:t>
            </a:r>
          </a:p>
          <a:p>
            <a:pPr marL="342900" indent="-342900">
              <a:buFont typeface="Courier New" pitchFamily="49" charset="0"/>
              <a:buChar char="o"/>
            </a:pPr>
            <a:endParaRPr lang="nl-NL" sz="2000" dirty="0">
              <a:solidFill>
                <a:srgbClr val="002060"/>
              </a:solidFill>
            </a:endParaRPr>
          </a:p>
          <a:p>
            <a:pPr marL="342900" indent="-342900">
              <a:buFont typeface="Courier New" pitchFamily="49" charset="0"/>
              <a:buChar char="o"/>
            </a:pPr>
            <a:r>
              <a:rPr lang="nl-NL" sz="2000" dirty="0">
                <a:solidFill>
                  <a:srgbClr val="002060"/>
                </a:solidFill>
              </a:rPr>
              <a:t>Naar eigen inzicht aanpassen/ stoppen medicatie[4]</a:t>
            </a:r>
          </a:p>
          <a:p>
            <a:pPr marL="342900" indent="-342900">
              <a:buFont typeface="Courier New" pitchFamily="49" charset="0"/>
              <a:buChar char="o"/>
            </a:pPr>
            <a:endParaRPr lang="nl-NL" sz="2000" dirty="0">
              <a:solidFill>
                <a:srgbClr val="002060"/>
              </a:solidFill>
            </a:endParaRPr>
          </a:p>
          <a:p>
            <a:pPr marL="342900" indent="-342900">
              <a:buFont typeface="Courier New" pitchFamily="49" charset="0"/>
              <a:buChar char="o"/>
            </a:pPr>
            <a:r>
              <a:rPr lang="nl-NL" sz="2000" dirty="0">
                <a:solidFill>
                  <a:srgbClr val="002060"/>
                </a:solidFill>
              </a:rPr>
              <a:t>Bijwerkingen of onvoldoende effect medicatie [4]</a:t>
            </a:r>
          </a:p>
          <a:p>
            <a:pPr marL="285750" indent="-285750">
              <a:buFont typeface="Wingdings" panose="05000000000000000000" pitchFamily="2" charset="2"/>
              <a:buChar char="§"/>
            </a:pPr>
            <a:endParaRPr lang="nl-NL" dirty="0"/>
          </a:p>
          <a:p>
            <a:pPr marL="285750" indent="-285750">
              <a:buFont typeface="Wingdings" panose="05000000000000000000" pitchFamily="2" charset="2"/>
              <a:buChar char="§"/>
            </a:pPr>
            <a:endParaRPr lang="nl-NL" dirty="0"/>
          </a:p>
          <a:p>
            <a:pPr marL="285750" indent="-285750">
              <a:buFont typeface="Wingdings" panose="05000000000000000000" pitchFamily="2" charset="2"/>
              <a:buChar char="§"/>
            </a:pPr>
            <a:endParaRPr lang="nl-NL" dirty="0"/>
          </a:p>
        </p:txBody>
      </p:sp>
      <p:sp>
        <p:nvSpPr>
          <p:cNvPr id="8" name="Tekstvak 7">
            <a:extLst>
              <a:ext uri="{FF2B5EF4-FFF2-40B4-BE49-F238E27FC236}">
                <a16:creationId xmlns:a16="http://schemas.microsoft.com/office/drawing/2014/main" id="{94569BAF-1FAD-4C5B-86DA-40EF9E73525F}"/>
              </a:ext>
            </a:extLst>
          </p:cNvPr>
          <p:cNvSpPr txBox="1"/>
          <p:nvPr/>
        </p:nvSpPr>
        <p:spPr>
          <a:xfrm>
            <a:off x="540736" y="5161538"/>
            <a:ext cx="7384064" cy="2462213"/>
          </a:xfrm>
          <a:prstGeom prst="rect">
            <a:avLst/>
          </a:prstGeom>
          <a:noFill/>
        </p:spPr>
        <p:txBody>
          <a:bodyPr wrap="square" rtlCol="0">
            <a:spAutoFit/>
          </a:bodyPr>
          <a:lstStyle/>
          <a:p>
            <a:pPr marL="342900" indent="-342900">
              <a:buAutoNum type="arabicPeriod"/>
            </a:pPr>
            <a:endParaRPr lang="en-US" sz="1000" i="1" dirty="0">
              <a:solidFill>
                <a:srgbClr val="002060"/>
              </a:solidFill>
            </a:endParaRPr>
          </a:p>
          <a:p>
            <a:pPr marL="342900" indent="-342900">
              <a:buAutoNum type="arabicPeriod"/>
            </a:pPr>
            <a:endParaRPr lang="en-US" sz="1000" i="1" dirty="0">
              <a:solidFill>
                <a:srgbClr val="002060"/>
              </a:solidFill>
            </a:endParaRPr>
          </a:p>
          <a:p>
            <a:pPr marL="342900" indent="-342900">
              <a:buAutoNum type="arabicPeriod"/>
            </a:pPr>
            <a:endParaRPr lang="en-US" sz="1000" i="1" dirty="0">
              <a:solidFill>
                <a:srgbClr val="002060"/>
              </a:solidFill>
            </a:endParaRPr>
          </a:p>
          <a:p>
            <a:pPr marL="342900" indent="-342900">
              <a:buAutoNum type="arabicPeriod"/>
            </a:pPr>
            <a:endParaRPr lang="en-US" sz="1000" i="1" dirty="0">
              <a:solidFill>
                <a:srgbClr val="002060"/>
              </a:solidFill>
            </a:endParaRPr>
          </a:p>
          <a:p>
            <a:pPr marL="342900" indent="-342900">
              <a:buAutoNum type="arabicPeriod"/>
            </a:pPr>
            <a:endParaRPr lang="en-US" sz="1000" i="1" dirty="0">
              <a:solidFill>
                <a:srgbClr val="002060"/>
              </a:solidFill>
            </a:endParaRPr>
          </a:p>
          <a:p>
            <a:pPr marL="342900" indent="-342900">
              <a:buAutoNum type="arabicPeriod"/>
            </a:pPr>
            <a:endParaRPr lang="en-US" sz="1000" i="1" dirty="0">
              <a:solidFill>
                <a:srgbClr val="002060"/>
              </a:solidFill>
            </a:endParaRPr>
          </a:p>
          <a:p>
            <a:pPr marL="342900" indent="-342900">
              <a:buAutoNum type="arabicPeriod"/>
            </a:pPr>
            <a:r>
              <a:rPr lang="en-US" sz="1000" i="1" dirty="0">
                <a:solidFill>
                  <a:srgbClr val="002060"/>
                </a:solidFill>
              </a:rPr>
              <a:t>Salti t al. EPIDIAR study. Diabetes Care 2004;27:2306-11</a:t>
            </a:r>
          </a:p>
          <a:p>
            <a:pPr marL="342900" indent="-342900">
              <a:buAutoNum type="arabicPeriod"/>
            </a:pPr>
            <a:r>
              <a:rPr lang="nl-NL" sz="1000" i="1" dirty="0">
                <a:solidFill>
                  <a:srgbClr val="002060"/>
                </a:solidFill>
              </a:rPr>
              <a:t>Ahmedani et al. J Diabetes Metab Disord 2014;13:37</a:t>
            </a:r>
          </a:p>
          <a:p>
            <a:pPr marL="342900" indent="-342900">
              <a:buFontTx/>
              <a:buAutoNum type="arabicPeriod"/>
            </a:pPr>
            <a:r>
              <a:rPr lang="nl-NL" sz="1000" i="1" dirty="0">
                <a:solidFill>
                  <a:srgbClr val="002060"/>
                </a:solidFill>
              </a:rPr>
              <a:t>Babineaux et al. CREED. Diabet Med 2015;32:819-28</a:t>
            </a:r>
          </a:p>
          <a:p>
            <a:pPr marL="342900" indent="-342900">
              <a:buFontTx/>
              <a:buAutoNum type="arabicPeriod"/>
            </a:pPr>
            <a:r>
              <a:rPr lang="nl-NL" sz="1000" i="1" dirty="0">
                <a:solidFill>
                  <a:srgbClr val="002060"/>
                </a:solidFill>
              </a:rPr>
              <a:t>Huisarts-migrant.nl. Ramadan</a:t>
            </a:r>
          </a:p>
          <a:p>
            <a:endParaRPr lang="nl-NL" dirty="0"/>
          </a:p>
          <a:p>
            <a:pPr marL="342900" indent="-342900">
              <a:buAutoNum type="arabicPeriod"/>
            </a:pPr>
            <a:endParaRPr lang="nl-NL" dirty="0"/>
          </a:p>
          <a:p>
            <a:endParaRPr lang="nl-NL" dirty="0"/>
          </a:p>
        </p:txBody>
      </p:sp>
    </p:spTree>
    <p:extLst>
      <p:ext uri="{BB962C8B-B14F-4D97-AF65-F5344CB8AC3E}">
        <p14:creationId xmlns:p14="http://schemas.microsoft.com/office/powerpoint/2010/main" val="206334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268365" y="2800350"/>
            <a:ext cx="7555274" cy="1323439"/>
          </a:xfrm>
          <a:prstGeom prst="rect">
            <a:avLst/>
          </a:prstGeom>
          <a:noFill/>
        </p:spPr>
        <p:txBody>
          <a:bodyPr wrap="none" rtlCol="0">
            <a:spAutoFit/>
          </a:bodyPr>
          <a:lstStyle/>
          <a:p>
            <a:pPr algn="ctr"/>
            <a:r>
              <a:rPr lang="nl-NL" sz="4000" b="1" dirty="0">
                <a:solidFill>
                  <a:schemeClr val="accent6">
                    <a:lumMod val="75000"/>
                  </a:schemeClr>
                </a:solidFill>
              </a:rPr>
              <a:t>STUDIES/</a:t>
            </a:r>
          </a:p>
          <a:p>
            <a:pPr algn="ctr"/>
            <a:r>
              <a:rPr lang="nl-NL" sz="4000" b="1" dirty="0">
                <a:solidFill>
                  <a:schemeClr val="accent6">
                    <a:lumMod val="75000"/>
                  </a:schemeClr>
                </a:solidFill>
              </a:rPr>
              <a:t>RISICO VAN HYPOGLYCAEMIE</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12</a:t>
            </a:fld>
            <a:endParaRPr lang="fr-FR"/>
          </a:p>
        </p:txBody>
      </p:sp>
    </p:spTree>
    <p:extLst>
      <p:ext uri="{BB962C8B-B14F-4D97-AF65-F5344CB8AC3E}">
        <p14:creationId xmlns:p14="http://schemas.microsoft.com/office/powerpoint/2010/main" val="2288274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13</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315885" y="485308"/>
            <a:ext cx="9446334" cy="1384995"/>
          </a:xfrm>
          <a:prstGeom prst="rect">
            <a:avLst/>
          </a:prstGeom>
          <a:noFill/>
        </p:spPr>
        <p:txBody>
          <a:bodyPr wrap="square" rtlCol="0">
            <a:spAutoFit/>
          </a:bodyPr>
          <a:lstStyle/>
          <a:p>
            <a:pPr algn="ctr"/>
            <a:r>
              <a:rPr lang="nl-NL" sz="2400" b="1" dirty="0">
                <a:solidFill>
                  <a:srgbClr val="C00000"/>
                </a:solidFill>
              </a:rPr>
              <a:t> </a:t>
            </a:r>
            <a:r>
              <a:rPr lang="nl-NL" sz="2400" b="1" dirty="0">
                <a:solidFill>
                  <a:schemeClr val="accent6">
                    <a:lumMod val="75000"/>
                  </a:schemeClr>
                </a:solidFill>
              </a:rPr>
              <a:t>Observationele studie naar diabetes management tijdens de Ramadan (EPIDIAR)</a:t>
            </a:r>
          </a:p>
          <a:p>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573479"/>
            <a:ext cx="10874855" cy="2985433"/>
          </a:xfrm>
          <a:prstGeom prst="rect">
            <a:avLst/>
          </a:prstGeom>
          <a:noFill/>
        </p:spPr>
        <p:txBody>
          <a:bodyPr wrap="square" rtlCol="0">
            <a:spAutoFit/>
          </a:bodyPr>
          <a:lstStyle/>
          <a:p>
            <a:pPr marL="800100" lvl="1" indent="-342900">
              <a:buFont typeface="Courier New" pitchFamily="49" charset="0"/>
              <a:buChar char="o"/>
            </a:pPr>
            <a:r>
              <a:rPr lang="en-US" altLang="nl-NL" sz="2000" dirty="0">
                <a:solidFill>
                  <a:srgbClr val="002060"/>
                </a:solidFill>
              </a:rPr>
              <a:t>n= 12.243 (91% T2DM)</a:t>
            </a:r>
          </a:p>
          <a:p>
            <a:pPr marL="800100" lvl="1" indent="-342900">
              <a:buFont typeface="Courier New" pitchFamily="49" charset="0"/>
              <a:buChar char="o"/>
            </a:pPr>
            <a:endParaRPr lang="en-US" altLang="nl-NL" sz="2000" dirty="0">
              <a:solidFill>
                <a:srgbClr val="002060"/>
              </a:solidFill>
              <a:cs typeface="Arial" panose="020B0604020202020204" pitchFamily="34" charset="0"/>
            </a:endParaRPr>
          </a:p>
          <a:p>
            <a:pPr marL="800100" lvl="1" indent="-342900">
              <a:buFont typeface="Courier New" pitchFamily="49" charset="0"/>
              <a:buChar char="o"/>
            </a:pPr>
            <a:endParaRPr lang="en-US" altLang="nl-NL" sz="2000" dirty="0">
              <a:solidFill>
                <a:srgbClr val="002060"/>
              </a:solidFill>
              <a:cs typeface="Arial" panose="020B0604020202020204" pitchFamily="34" charset="0"/>
            </a:endParaRPr>
          </a:p>
          <a:p>
            <a:pPr marL="800100" lvl="1" indent="-342900">
              <a:buFont typeface="Courier New" pitchFamily="49" charset="0"/>
              <a:buChar char="o"/>
            </a:pPr>
            <a:r>
              <a:rPr lang="en-US" altLang="nl-NL" sz="2000" dirty="0">
                <a:solidFill>
                  <a:srgbClr val="002060"/>
                </a:solidFill>
                <a:cs typeface="Arial" panose="020B0604020202020204" pitchFamily="34" charset="0"/>
              </a:rPr>
              <a:t>≥ 15 dagen vasten (79%)</a:t>
            </a:r>
          </a:p>
          <a:p>
            <a:pPr marL="800100" lvl="1" indent="-342900">
              <a:buFont typeface="Courier New" pitchFamily="49" charset="0"/>
              <a:buChar char="o"/>
            </a:pPr>
            <a:endParaRPr lang="en-US" altLang="nl-NL" sz="2000" dirty="0">
              <a:solidFill>
                <a:srgbClr val="002060"/>
              </a:solidFill>
              <a:cs typeface="Arial" panose="020B0604020202020204" pitchFamily="34" charset="0"/>
            </a:endParaRPr>
          </a:p>
          <a:p>
            <a:pPr marL="800100" lvl="1" indent="-342900">
              <a:buFont typeface="Courier New" pitchFamily="49" charset="0"/>
              <a:buChar char="o"/>
            </a:pPr>
            <a:endParaRPr lang="en-US" altLang="nl-NL" sz="2000" dirty="0">
              <a:solidFill>
                <a:srgbClr val="002060"/>
              </a:solidFill>
              <a:cs typeface="Arial" panose="020B0604020202020204" pitchFamily="34" charset="0"/>
            </a:endParaRPr>
          </a:p>
          <a:p>
            <a:pPr marL="800100" lvl="1" indent="-342900">
              <a:buFont typeface="Courier New" pitchFamily="49" charset="0"/>
              <a:buChar char="o"/>
            </a:pPr>
            <a:r>
              <a:rPr lang="en-US" altLang="nl-NL" sz="2000" dirty="0">
                <a:solidFill>
                  <a:srgbClr val="002060"/>
                </a:solidFill>
                <a:cs typeface="Arial" panose="020B0604020202020204" pitchFamily="34" charset="0"/>
              </a:rPr>
              <a:t>≥ 50% paste dosis niet aan</a:t>
            </a:r>
          </a:p>
          <a:p>
            <a:pPr lvl="1"/>
            <a:endParaRPr lang="en-US" altLang="nl-NL" sz="2400" dirty="0">
              <a:solidFill>
                <a:srgbClr val="002060"/>
              </a:solidFill>
              <a:cs typeface="Arial" panose="020B0604020202020204" pitchFamily="34" charset="0"/>
            </a:endParaRPr>
          </a:p>
          <a:p>
            <a:pPr lvl="1"/>
            <a:endParaRPr lang="nl-NL" altLang="en-US" sz="2400" dirty="0">
              <a:solidFill>
                <a:srgbClr val="002060"/>
              </a:solidFill>
            </a:endParaRPr>
          </a:p>
        </p:txBody>
      </p:sp>
      <p:sp>
        <p:nvSpPr>
          <p:cNvPr id="4" name="Tekstvak 3">
            <a:extLst>
              <a:ext uri="{FF2B5EF4-FFF2-40B4-BE49-F238E27FC236}">
                <a16:creationId xmlns:a16="http://schemas.microsoft.com/office/drawing/2014/main" id="{F6D7E859-7211-44C4-8FD1-BAF0CCAA6315}"/>
              </a:ext>
            </a:extLst>
          </p:cNvPr>
          <p:cNvSpPr txBox="1"/>
          <p:nvPr/>
        </p:nvSpPr>
        <p:spPr>
          <a:xfrm>
            <a:off x="315884" y="5348893"/>
            <a:ext cx="8210550" cy="1231106"/>
          </a:xfrm>
          <a:prstGeom prst="rect">
            <a:avLst/>
          </a:prstGeom>
          <a:noFill/>
        </p:spPr>
        <p:txBody>
          <a:bodyPr wrap="square" rtlCol="0">
            <a:spAutoFit/>
          </a:bodyPr>
          <a:lstStyle/>
          <a:p>
            <a:endParaRPr lang="en-US" b="1" dirty="0"/>
          </a:p>
          <a:p>
            <a:endParaRPr lang="en-US" i="1" dirty="0">
              <a:solidFill>
                <a:srgbClr val="002060"/>
              </a:solidFill>
            </a:endParaRPr>
          </a:p>
          <a:p>
            <a:r>
              <a:rPr lang="en-US" sz="1000" i="1" dirty="0">
                <a:solidFill>
                  <a:srgbClr val="002060"/>
                </a:solidFill>
              </a:rPr>
              <a:t>A population-based study of diabetes and its characteristics during the fasting month of Ramadan in 13 countries: results of the epidemiology of diabetes and Ramadan 1422/2001 (EPIDIAR) study. Salti et al. Diabetes Care. 2004</a:t>
            </a:r>
            <a:endParaRPr lang="fr-FR" sz="1000" i="1" dirty="0">
              <a:solidFill>
                <a:srgbClr val="002060"/>
              </a:solidFill>
            </a:endParaRPr>
          </a:p>
          <a:p>
            <a:endParaRPr lang="nl-NL" dirty="0"/>
          </a:p>
        </p:txBody>
      </p:sp>
    </p:spTree>
    <p:extLst>
      <p:ext uri="{BB962C8B-B14F-4D97-AF65-F5344CB8AC3E}">
        <p14:creationId xmlns:p14="http://schemas.microsoft.com/office/powerpoint/2010/main" val="359381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14</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315885" y="485308"/>
            <a:ext cx="9446334" cy="1384995"/>
          </a:xfrm>
          <a:prstGeom prst="rect">
            <a:avLst/>
          </a:prstGeom>
          <a:noFill/>
        </p:spPr>
        <p:txBody>
          <a:bodyPr wrap="square" rtlCol="0">
            <a:spAutoFit/>
          </a:bodyPr>
          <a:lstStyle/>
          <a:p>
            <a:pPr algn="ctr"/>
            <a:r>
              <a:rPr lang="nl-NL" sz="2400" b="1" dirty="0">
                <a:solidFill>
                  <a:schemeClr val="accent6">
                    <a:lumMod val="75000"/>
                  </a:schemeClr>
                </a:solidFill>
              </a:rPr>
              <a:t>Observationele studie naar diabetes management tijdens de Ramadan (EPIDIAR)</a:t>
            </a:r>
          </a:p>
          <a:p>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048431"/>
            <a:ext cx="10874855" cy="3016210"/>
          </a:xfrm>
          <a:prstGeom prst="rect">
            <a:avLst/>
          </a:prstGeom>
          <a:noFill/>
        </p:spPr>
        <p:txBody>
          <a:bodyPr wrap="square" rtlCol="0">
            <a:spAutoFit/>
          </a:bodyPr>
          <a:lstStyle/>
          <a:p>
            <a:r>
              <a:rPr lang="nl-NL" sz="2400" b="1" dirty="0">
                <a:solidFill>
                  <a:srgbClr val="002060"/>
                </a:solidFill>
              </a:rPr>
              <a:t>Ernstige hypoglycaemie</a:t>
            </a:r>
            <a:endParaRPr lang="nl-NL" sz="2000" b="1" dirty="0">
              <a:solidFill>
                <a:srgbClr val="002060"/>
              </a:solidFill>
            </a:endParaRPr>
          </a:p>
          <a:p>
            <a:pPr marL="342900" indent="-342900">
              <a:buFont typeface="Courier New" panose="02070309020205020404" pitchFamily="49" charset="0"/>
              <a:buChar char="o"/>
            </a:pPr>
            <a:r>
              <a:rPr lang="nl-NL" altLang="nl-NL" sz="2000" dirty="0">
                <a:solidFill>
                  <a:srgbClr val="002060"/>
                </a:solidFill>
                <a:cs typeface="Arial" panose="020B0604020202020204" pitchFamily="34" charset="0"/>
              </a:rPr>
              <a:t>T1DM: 4.7x verhoogd (14 vs. 3)</a:t>
            </a:r>
          </a:p>
          <a:p>
            <a:pPr marL="342900" indent="-342900">
              <a:buFont typeface="Courier New" panose="02070309020205020404" pitchFamily="49" charset="0"/>
              <a:buChar char="o"/>
            </a:pPr>
            <a:r>
              <a:rPr lang="nl-NL" altLang="nl-NL" sz="2000" dirty="0">
                <a:solidFill>
                  <a:srgbClr val="002060"/>
                </a:solidFill>
                <a:cs typeface="Arial" panose="020B0604020202020204" pitchFamily="34" charset="0"/>
              </a:rPr>
              <a:t>T2DM: 7.5x verhoogd (3 vs. 0.4)</a:t>
            </a:r>
          </a:p>
          <a:p>
            <a:endParaRPr lang="en-US" altLang="nl-NL" sz="2000" dirty="0">
              <a:solidFill>
                <a:srgbClr val="002060"/>
              </a:solidFill>
              <a:cs typeface="Arial" panose="020B0604020202020204" pitchFamily="34" charset="0"/>
            </a:endParaRPr>
          </a:p>
          <a:p>
            <a:endParaRPr lang="nl-NL" sz="2400" dirty="0">
              <a:solidFill>
                <a:srgbClr val="002060"/>
              </a:solidFill>
            </a:endParaRPr>
          </a:p>
          <a:p>
            <a:r>
              <a:rPr lang="nl-NL" sz="2400" b="1" dirty="0">
                <a:solidFill>
                  <a:srgbClr val="002060"/>
                </a:solidFill>
              </a:rPr>
              <a:t>Ernstige hyperglycaemie</a:t>
            </a:r>
            <a:endParaRPr lang="nl-NL" sz="2000" b="1" dirty="0">
              <a:solidFill>
                <a:srgbClr val="002060"/>
              </a:solidFill>
            </a:endParaRPr>
          </a:p>
          <a:p>
            <a:pPr marL="342900" indent="-342900">
              <a:buFont typeface="Courier New" panose="02070309020205020404" pitchFamily="49" charset="0"/>
              <a:buChar char="o"/>
            </a:pPr>
            <a:r>
              <a:rPr lang="nl-NL" sz="2000" dirty="0">
                <a:solidFill>
                  <a:srgbClr val="002060"/>
                </a:solidFill>
              </a:rPr>
              <a:t>T1DM: 3x verhoogd (16 vs. 5)</a:t>
            </a:r>
          </a:p>
          <a:p>
            <a:pPr marL="342900" indent="-342900">
              <a:buFont typeface="Courier New" panose="02070309020205020404" pitchFamily="49" charset="0"/>
              <a:buChar char="o"/>
            </a:pPr>
            <a:r>
              <a:rPr lang="nl-NL" sz="2000" dirty="0">
                <a:solidFill>
                  <a:srgbClr val="002060"/>
                </a:solidFill>
              </a:rPr>
              <a:t>T2DM: 5x verhoogd (5 vs. 1)</a:t>
            </a:r>
          </a:p>
          <a:p>
            <a:endParaRPr lang="nl-NL" dirty="0"/>
          </a:p>
        </p:txBody>
      </p:sp>
      <p:sp>
        <p:nvSpPr>
          <p:cNvPr id="4" name="Tekstvak 3">
            <a:extLst>
              <a:ext uri="{FF2B5EF4-FFF2-40B4-BE49-F238E27FC236}">
                <a16:creationId xmlns:a16="http://schemas.microsoft.com/office/drawing/2014/main" id="{F6D7E859-7211-44C4-8FD1-BAF0CCAA6315}"/>
              </a:ext>
            </a:extLst>
          </p:cNvPr>
          <p:cNvSpPr txBox="1"/>
          <p:nvPr/>
        </p:nvSpPr>
        <p:spPr>
          <a:xfrm>
            <a:off x="315884" y="5626894"/>
            <a:ext cx="8210550" cy="1231106"/>
          </a:xfrm>
          <a:prstGeom prst="rect">
            <a:avLst/>
          </a:prstGeom>
          <a:noFill/>
        </p:spPr>
        <p:txBody>
          <a:bodyPr wrap="square" rtlCol="0">
            <a:spAutoFit/>
          </a:bodyPr>
          <a:lstStyle/>
          <a:p>
            <a:endParaRPr lang="en-US" b="1" dirty="0"/>
          </a:p>
          <a:p>
            <a:endParaRPr lang="en-US" i="1" dirty="0">
              <a:solidFill>
                <a:srgbClr val="002060"/>
              </a:solidFill>
            </a:endParaRPr>
          </a:p>
          <a:p>
            <a:r>
              <a:rPr lang="en-US" sz="1000" i="1" dirty="0">
                <a:solidFill>
                  <a:srgbClr val="002060"/>
                </a:solidFill>
              </a:rPr>
              <a:t>A population-based study of diabetes and its characteristics during the fasting month of Ramadan in 13 countries: results of the epidemiology of diabetes and Ramadan 1422/2001 (EPIDIAR) study. Salti et al. Diabetes Care. 2004</a:t>
            </a:r>
            <a:endParaRPr lang="fr-FR" sz="1000" i="1" dirty="0">
              <a:solidFill>
                <a:srgbClr val="002060"/>
              </a:solidFill>
            </a:endParaRPr>
          </a:p>
          <a:p>
            <a:r>
              <a:rPr lang="nl-NL" dirty="0"/>
              <a:t>                                                                                           </a:t>
            </a:r>
          </a:p>
        </p:txBody>
      </p:sp>
    </p:spTree>
    <p:extLst>
      <p:ext uri="{BB962C8B-B14F-4D97-AF65-F5344CB8AC3E}">
        <p14:creationId xmlns:p14="http://schemas.microsoft.com/office/powerpoint/2010/main" val="349670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15</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637718" y="581709"/>
            <a:ext cx="8101263" cy="646331"/>
          </a:xfrm>
          <a:prstGeom prst="rect">
            <a:avLst/>
          </a:prstGeom>
          <a:noFill/>
        </p:spPr>
        <p:txBody>
          <a:bodyPr wrap="square" rtlCol="0">
            <a:spAutoFit/>
          </a:bodyPr>
          <a:lstStyle/>
          <a:p>
            <a:r>
              <a:rPr lang="nl-NL" sz="3600" b="1" dirty="0">
                <a:solidFill>
                  <a:schemeClr val="accent6">
                    <a:lumMod val="75000"/>
                  </a:schemeClr>
                </a:solidFill>
              </a:rPr>
              <a:t>Hypoglycaemie: consequenties</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125172" y="1492307"/>
            <a:ext cx="10874855" cy="5940088"/>
          </a:xfrm>
          <a:prstGeom prst="rect">
            <a:avLst/>
          </a:prstGeom>
          <a:noFill/>
        </p:spPr>
        <p:txBody>
          <a:bodyPr wrap="square" rtlCol="0">
            <a:spAutoFit/>
          </a:bodyPr>
          <a:lstStyle/>
          <a:p>
            <a:pPr>
              <a:lnSpc>
                <a:spcPct val="100000"/>
              </a:lnSpc>
              <a:spcBef>
                <a:spcPts val="0"/>
              </a:spcBef>
            </a:pPr>
            <a:r>
              <a:rPr lang="nl-NL" sz="2400" b="1" dirty="0">
                <a:solidFill>
                  <a:srgbClr val="002060"/>
                </a:solidFill>
              </a:rPr>
              <a:t>Quality of life [1]</a:t>
            </a:r>
            <a:endParaRPr lang="nl-NL" sz="2400" dirty="0">
              <a:solidFill>
                <a:srgbClr val="002060"/>
              </a:solidFill>
            </a:endParaRPr>
          </a:p>
          <a:p>
            <a:r>
              <a:rPr lang="nl-NL" sz="2000" dirty="0">
                <a:solidFill>
                  <a:srgbClr val="002060"/>
                </a:solidFill>
              </a:rPr>
              <a:t>Angst voor nieuwe hypo’s en toename therapie ontrouw</a:t>
            </a:r>
          </a:p>
          <a:p>
            <a:endParaRPr lang="nl-NL" sz="2000" b="1" dirty="0">
              <a:solidFill>
                <a:srgbClr val="002060"/>
              </a:solidFill>
            </a:endParaRPr>
          </a:p>
          <a:p>
            <a:r>
              <a:rPr lang="nl-NL" sz="2400" b="1" dirty="0">
                <a:solidFill>
                  <a:srgbClr val="002060"/>
                </a:solidFill>
              </a:rPr>
              <a:t>Vallen [1-2]</a:t>
            </a:r>
          </a:p>
          <a:p>
            <a:endParaRPr lang="nl-NL" sz="2400" b="1" dirty="0">
              <a:solidFill>
                <a:srgbClr val="002060"/>
              </a:solidFill>
            </a:endParaRPr>
          </a:p>
          <a:p>
            <a:endParaRPr lang="nl-NL" sz="2400" dirty="0">
              <a:solidFill>
                <a:srgbClr val="002060"/>
              </a:solidFill>
            </a:endParaRPr>
          </a:p>
          <a:p>
            <a:pPr>
              <a:lnSpc>
                <a:spcPct val="100000"/>
              </a:lnSpc>
              <a:spcBef>
                <a:spcPts val="0"/>
              </a:spcBef>
            </a:pPr>
            <a:r>
              <a:rPr lang="nl-NL" sz="2400" b="1" dirty="0">
                <a:solidFill>
                  <a:srgbClr val="002060"/>
                </a:solidFill>
              </a:rPr>
              <a:t>Hart- en vaatziekten [1]</a:t>
            </a:r>
            <a:endParaRPr lang="nl-NL" sz="2400" dirty="0">
              <a:solidFill>
                <a:srgbClr val="002060"/>
              </a:solidFill>
            </a:endParaRPr>
          </a:p>
          <a:p>
            <a:r>
              <a:rPr lang="nl-NL" sz="2000" dirty="0">
                <a:solidFill>
                  <a:srgbClr val="002060"/>
                </a:solidFill>
              </a:rPr>
              <a:t>Toename adrenerge activiteit</a:t>
            </a:r>
            <a:endParaRPr lang="nl-NL" sz="2400" dirty="0">
              <a:solidFill>
                <a:srgbClr val="002060"/>
              </a:solidFill>
              <a:sym typeface="Wingdings" panose="05000000000000000000" pitchFamily="2" charset="2"/>
            </a:endParaRPr>
          </a:p>
          <a:p>
            <a:endParaRPr lang="nl-NL" sz="2400" dirty="0">
              <a:solidFill>
                <a:srgbClr val="002060"/>
              </a:solidFill>
              <a:sym typeface="Wingdings" panose="05000000000000000000" pitchFamily="2" charset="2"/>
            </a:endParaRPr>
          </a:p>
          <a:p>
            <a:r>
              <a:rPr lang="nl-NL" sz="2400" b="1" dirty="0">
                <a:solidFill>
                  <a:srgbClr val="002060"/>
                </a:solidFill>
              </a:rPr>
              <a:t>Dementie [1,3,4]</a:t>
            </a:r>
          </a:p>
          <a:p>
            <a:r>
              <a:rPr lang="nl-NL" sz="2400" dirty="0">
                <a:solidFill>
                  <a:srgbClr val="002060"/>
                </a:solidFill>
              </a:rPr>
              <a:t> </a:t>
            </a:r>
          </a:p>
          <a:p>
            <a:endParaRPr lang="nl-NL" sz="2400" dirty="0">
              <a:solidFill>
                <a:srgbClr val="002060"/>
              </a:solidFill>
            </a:endParaRPr>
          </a:p>
          <a:p>
            <a:endParaRPr lang="nl-NL" sz="2400" dirty="0">
              <a:solidFill>
                <a:srgbClr val="002060"/>
              </a:solidFill>
            </a:endParaRPr>
          </a:p>
          <a:p>
            <a:pPr marL="228600" indent="-228600">
              <a:buFont typeface="+mj-lt"/>
              <a:buAutoNum type="arabicPeriod"/>
            </a:pPr>
            <a:r>
              <a:rPr lang="nl-NL" sz="1000" i="1" dirty="0">
                <a:solidFill>
                  <a:srgbClr val="002060"/>
                </a:solidFill>
              </a:rPr>
              <a:t>Paolisso G et al. </a:t>
            </a:r>
            <a:r>
              <a:rPr lang="en-US" sz="1000" i="1" dirty="0">
                <a:solidFill>
                  <a:srgbClr val="002060"/>
                </a:solidFill>
              </a:rPr>
              <a:t>Adv Ther (2012) 29(3):218-233           4.  </a:t>
            </a:r>
            <a:r>
              <a:rPr lang="nl-NL" sz="1000" dirty="0">
                <a:solidFill>
                  <a:srgbClr val="002060"/>
                </a:solidFill>
              </a:rPr>
              <a:t>Whitmer RA et al. JAMA 2009;301:1565–72. </a:t>
            </a:r>
            <a:r>
              <a:rPr lang="en-US" sz="1000" i="1" dirty="0">
                <a:solidFill>
                  <a:srgbClr val="002060"/>
                </a:solidFill>
              </a:rPr>
              <a:t>   </a:t>
            </a:r>
          </a:p>
          <a:p>
            <a:pPr marL="228600" indent="-228600">
              <a:buFont typeface="+mj-lt"/>
              <a:buAutoNum type="arabicPeriod"/>
            </a:pPr>
            <a:r>
              <a:rPr lang="nl-NL" sz="1000" i="1" dirty="0">
                <a:solidFill>
                  <a:srgbClr val="002060"/>
                </a:solidFill>
              </a:rPr>
              <a:t>Monami M. et al. Diabetes Care. 2008;31:199–203    5. </a:t>
            </a:r>
            <a:r>
              <a:rPr lang="en-US" sz="1000" i="1" dirty="0">
                <a:solidFill>
                  <a:srgbClr val="002060"/>
                </a:solidFill>
              </a:rPr>
              <a:t>Skyler JS. Et al. Circulation 2009;119:351–7</a:t>
            </a:r>
            <a:endParaRPr lang="nl-NL" sz="1000" i="1" dirty="0">
              <a:solidFill>
                <a:srgbClr val="002060"/>
              </a:solidFill>
            </a:endParaRPr>
          </a:p>
          <a:p>
            <a:pPr marL="228600" indent="-228600">
              <a:buFont typeface="+mj-lt"/>
              <a:buAutoNum type="arabicPeriod"/>
            </a:pPr>
            <a:r>
              <a:rPr lang="en-US" sz="1000" dirty="0">
                <a:solidFill>
                  <a:srgbClr val="002060"/>
                </a:solidFill>
              </a:rPr>
              <a:t>Landi F. et al. Biogerontology. 2010;11:537–45</a:t>
            </a:r>
          </a:p>
          <a:p>
            <a:endParaRPr lang="nl-NL" sz="1000" dirty="0">
              <a:solidFill>
                <a:srgbClr val="002060"/>
              </a:solidFill>
            </a:endParaRPr>
          </a:p>
          <a:p>
            <a:endParaRPr lang="nl-NL" sz="1100" dirty="0">
              <a:solidFill>
                <a:prstClr val="black"/>
              </a:solidFill>
            </a:endParaRPr>
          </a:p>
          <a:p>
            <a:pPr marL="228600" indent="-228600">
              <a:buFont typeface="+mj-lt"/>
              <a:buAutoNum type="arabicPeriod"/>
            </a:pPr>
            <a:endParaRPr lang="nl-NL" sz="1100" dirty="0">
              <a:solidFill>
                <a:prstClr val="black"/>
              </a:solidFill>
            </a:endParaRPr>
          </a:p>
          <a:p>
            <a:pPr lvl="1"/>
            <a:endParaRPr lang="nl-NL" dirty="0"/>
          </a:p>
        </p:txBody>
      </p:sp>
      <p:sp>
        <p:nvSpPr>
          <p:cNvPr id="6" name="Tekstvak 5">
            <a:extLst>
              <a:ext uri="{FF2B5EF4-FFF2-40B4-BE49-F238E27FC236}">
                <a16:creationId xmlns:a16="http://schemas.microsoft.com/office/drawing/2014/main" id="{E5CE3C92-6DC3-4227-A5D0-1002444B1301}"/>
              </a:ext>
            </a:extLst>
          </p:cNvPr>
          <p:cNvSpPr txBox="1"/>
          <p:nvPr/>
        </p:nvSpPr>
        <p:spPr>
          <a:xfrm>
            <a:off x="6572250" y="3200044"/>
            <a:ext cx="5219700"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nl-NL" sz="2000" b="1" i="1" dirty="0">
                <a:solidFill>
                  <a:srgbClr val="002060"/>
                </a:solidFill>
              </a:rPr>
              <a:t>Verschillende studies laten zien dat een ernstige hypo een significante voorspeller is voor cardiovasculaire mortaliteit [5]</a:t>
            </a:r>
          </a:p>
          <a:p>
            <a:endParaRPr lang="nl-NL" dirty="0"/>
          </a:p>
        </p:txBody>
      </p:sp>
    </p:spTree>
    <p:extLst>
      <p:ext uri="{BB962C8B-B14F-4D97-AF65-F5344CB8AC3E}">
        <p14:creationId xmlns:p14="http://schemas.microsoft.com/office/powerpoint/2010/main" val="362184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6" end="6"/>
                                            </p:txEl>
                                          </p:spTgt>
                                        </p:tgtEl>
                                        <p:attrNameLst>
                                          <p:attrName>style.visibility</p:attrName>
                                        </p:attrNameLst>
                                      </p:cBhvr>
                                      <p:to>
                                        <p:strVal val="visible"/>
                                      </p:to>
                                    </p:set>
                                    <p:animEffect transition="in" filter="fade">
                                      <p:cBhvr>
                                        <p:cTn id="20" dur="500"/>
                                        <p:tgtEl>
                                          <p:spTgt spid="10">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Effect transition="in" filter="fade">
                                      <p:cBhvr>
                                        <p:cTn id="23" dur="500"/>
                                        <p:tgtEl>
                                          <p:spTgt spid="10">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9" end="9"/>
                                            </p:txEl>
                                          </p:spTgt>
                                        </p:tgtEl>
                                        <p:attrNameLst>
                                          <p:attrName>style.visibility</p:attrName>
                                        </p:attrNameLst>
                                      </p:cBhvr>
                                      <p:to>
                                        <p:strVal val="visible"/>
                                      </p:to>
                                    </p:set>
                                    <p:animEffect transition="in" filter="fade">
                                      <p:cBhvr>
                                        <p:cTn id="28" dur="500"/>
                                        <p:tgtEl>
                                          <p:spTgt spid="10">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animEffect transition="in" filter="fade">
                                      <p:cBhvr>
                                        <p:cTn id="31" dur="500"/>
                                        <p:tgtEl>
                                          <p:spTgt spid="10">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16</a:t>
            </a:fld>
            <a:endParaRPr lang="fr-FR"/>
          </a:p>
        </p:txBody>
      </p:sp>
      <p:sp>
        <p:nvSpPr>
          <p:cNvPr id="10" name="Tekstvak 9">
            <a:extLst>
              <a:ext uri="{FF2B5EF4-FFF2-40B4-BE49-F238E27FC236}">
                <a16:creationId xmlns:a16="http://schemas.microsoft.com/office/drawing/2014/main" id="{49EE9825-89C2-4231-8602-45F5AB778179}"/>
              </a:ext>
            </a:extLst>
          </p:cNvPr>
          <p:cNvSpPr txBox="1"/>
          <p:nvPr/>
        </p:nvSpPr>
        <p:spPr>
          <a:xfrm>
            <a:off x="-3837228" y="2104669"/>
            <a:ext cx="10874855" cy="5386090"/>
          </a:xfrm>
          <a:prstGeom prst="rect">
            <a:avLst/>
          </a:prstGeom>
          <a:noFill/>
        </p:spPr>
        <p:txBody>
          <a:bodyPr wrap="square" rtlCol="0">
            <a:spAutoFit/>
          </a:bodyPr>
          <a:lstStyle/>
          <a:p>
            <a:endParaRPr lang="nl-NL" sz="2400" dirty="0">
              <a:solidFill>
                <a:srgbClr val="002060"/>
              </a:solidFill>
            </a:endParaRPr>
          </a:p>
          <a:p>
            <a:endParaRPr lang="nl-NL" sz="2400" dirty="0">
              <a:solidFill>
                <a:srgbClr val="002060"/>
              </a:solidFill>
            </a:endParaRPr>
          </a:p>
          <a:p>
            <a:endParaRPr lang="nl-NL" sz="2400" dirty="0">
              <a:solidFill>
                <a:srgbClr val="002060"/>
              </a:solidFill>
            </a:endParaRPr>
          </a:p>
          <a:p>
            <a:endParaRPr lang="nl-NL" sz="2400" dirty="0">
              <a:solidFill>
                <a:srgbClr val="002060"/>
              </a:solidFill>
            </a:endParaRPr>
          </a:p>
          <a:p>
            <a:pPr algn="r"/>
            <a:endParaRPr lang="nl-NL" sz="2400" dirty="0">
              <a:solidFill>
                <a:srgbClr val="002060"/>
              </a:solidFill>
            </a:endParaRPr>
          </a:p>
          <a:p>
            <a:endParaRPr lang="nl-NL" sz="2400" dirty="0">
              <a:solidFill>
                <a:srgbClr val="002060"/>
              </a:solidFill>
            </a:endParaRPr>
          </a:p>
          <a:p>
            <a:endParaRPr lang="nl-NL" sz="2400" dirty="0">
              <a:solidFill>
                <a:srgbClr val="002060"/>
              </a:solidFill>
            </a:endParaRPr>
          </a:p>
          <a:p>
            <a:endParaRPr lang="nl-NL" sz="2400" dirty="0">
              <a:solidFill>
                <a:srgbClr val="002060"/>
              </a:solidFill>
            </a:endParaRPr>
          </a:p>
          <a:p>
            <a:endParaRPr lang="nl-NL" sz="2400" dirty="0">
              <a:solidFill>
                <a:srgbClr val="002060"/>
              </a:solidFill>
            </a:endParaRPr>
          </a:p>
          <a:p>
            <a:r>
              <a:rPr lang="nl-NL" sz="2400" dirty="0">
                <a:solidFill>
                  <a:srgbClr val="002060"/>
                </a:solidFill>
              </a:rPr>
              <a:t> </a:t>
            </a:r>
          </a:p>
          <a:p>
            <a:endParaRPr lang="nl-NL" sz="1100" dirty="0">
              <a:solidFill>
                <a:prstClr val="black"/>
              </a:solidFill>
            </a:endParaRPr>
          </a:p>
          <a:p>
            <a:endParaRPr lang="nl-NL" sz="1100" dirty="0">
              <a:solidFill>
                <a:prstClr val="black"/>
              </a:solidFill>
            </a:endParaRPr>
          </a:p>
          <a:p>
            <a:endParaRPr lang="nl-NL" sz="1100" dirty="0">
              <a:solidFill>
                <a:prstClr val="black"/>
              </a:solidFill>
            </a:endParaRPr>
          </a:p>
          <a:p>
            <a:endParaRPr lang="nl-NL" sz="1100" dirty="0">
              <a:solidFill>
                <a:prstClr val="black"/>
              </a:solidFill>
            </a:endParaRPr>
          </a:p>
          <a:p>
            <a:endParaRPr lang="nl-NL" sz="1000" i="1" dirty="0">
              <a:solidFill>
                <a:srgbClr val="002060"/>
              </a:solidFill>
            </a:endParaRPr>
          </a:p>
          <a:p>
            <a:r>
              <a:rPr lang="nl-NL" sz="1000" i="1" dirty="0">
                <a:solidFill>
                  <a:srgbClr val="002060"/>
                </a:solidFill>
              </a:rPr>
              <a:t>                                                                                                                Paolisso G et al. </a:t>
            </a:r>
            <a:r>
              <a:rPr lang="en-US" sz="1000" i="1" dirty="0">
                <a:solidFill>
                  <a:srgbClr val="002060"/>
                </a:solidFill>
              </a:rPr>
              <a:t>Adv Ther (2012) 29(3):218-233 </a:t>
            </a:r>
            <a:endParaRPr lang="nl-NL" sz="1000" i="1" dirty="0">
              <a:solidFill>
                <a:srgbClr val="002060"/>
              </a:solidFill>
            </a:endParaRPr>
          </a:p>
          <a:p>
            <a:endParaRPr lang="nl-NL" sz="1100" dirty="0">
              <a:solidFill>
                <a:prstClr val="black"/>
              </a:solidFill>
            </a:endParaRPr>
          </a:p>
          <a:p>
            <a:pPr marL="228600" indent="-228600">
              <a:buFont typeface="+mj-lt"/>
              <a:buAutoNum type="arabicPeriod"/>
            </a:pPr>
            <a:endParaRPr lang="nl-NL" sz="1100" dirty="0">
              <a:solidFill>
                <a:prstClr val="black"/>
              </a:solidFill>
            </a:endParaRPr>
          </a:p>
          <a:p>
            <a:pPr lvl="1"/>
            <a:r>
              <a:rPr lang="nl-NL" dirty="0"/>
              <a:t> </a:t>
            </a:r>
          </a:p>
        </p:txBody>
      </p:sp>
      <p:pic>
        <p:nvPicPr>
          <p:cNvPr id="6" name="Afbeelding 5">
            <a:extLst>
              <a:ext uri="{FF2B5EF4-FFF2-40B4-BE49-F238E27FC236}">
                <a16:creationId xmlns:a16="http://schemas.microsoft.com/office/drawing/2014/main" id="{CBBC9FD6-6CE9-4399-AC8F-DAD05E322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198"/>
            <a:ext cx="12192000" cy="6544072"/>
          </a:xfrm>
          <a:prstGeom prst="rect">
            <a:avLst/>
          </a:prstGeom>
        </p:spPr>
      </p:pic>
    </p:spTree>
    <p:extLst>
      <p:ext uri="{BB962C8B-B14F-4D97-AF65-F5344CB8AC3E}">
        <p14:creationId xmlns:p14="http://schemas.microsoft.com/office/powerpoint/2010/main" val="2535030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17</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315885" y="485308"/>
            <a:ext cx="9446334" cy="646331"/>
          </a:xfrm>
          <a:prstGeom prst="rect">
            <a:avLst/>
          </a:prstGeom>
          <a:noFill/>
        </p:spPr>
        <p:txBody>
          <a:bodyPr wrap="square" rtlCol="0">
            <a:spAutoFit/>
          </a:bodyPr>
          <a:lstStyle/>
          <a:p>
            <a:r>
              <a:rPr lang="nl-NL" sz="2400" b="1" dirty="0">
                <a:solidFill>
                  <a:srgbClr val="C00000"/>
                </a:solidFill>
              </a:rPr>
              <a:t> </a:t>
            </a:r>
            <a:r>
              <a:rPr lang="nl-NL" sz="3600" b="1" dirty="0">
                <a:solidFill>
                  <a:schemeClr val="accent6">
                    <a:lumMod val="75000"/>
                  </a:schemeClr>
                </a:solidFill>
              </a:rPr>
              <a:t>Hypo’s en coronaire ischemie</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048431"/>
            <a:ext cx="10874855" cy="3323987"/>
          </a:xfrm>
          <a:prstGeom prst="rect">
            <a:avLst/>
          </a:prstGeom>
          <a:noFill/>
        </p:spPr>
        <p:txBody>
          <a:bodyPr wrap="square" rtlCol="0">
            <a:spAutoFit/>
          </a:bodyPr>
          <a:lstStyle/>
          <a:p>
            <a:r>
              <a:rPr lang="nl-NL" sz="2400" b="1" dirty="0">
                <a:solidFill>
                  <a:srgbClr val="002060"/>
                </a:solidFill>
              </a:rPr>
              <a:t>Hypo leidt tot:</a:t>
            </a:r>
          </a:p>
          <a:p>
            <a:pPr marL="342900" indent="-342900">
              <a:buFont typeface="Courier New" panose="02070309020205020404" pitchFamily="49" charset="0"/>
              <a:buChar char="o"/>
            </a:pPr>
            <a:r>
              <a:rPr lang="nl-NL" sz="2400" dirty="0">
                <a:solidFill>
                  <a:srgbClr val="002060"/>
                </a:solidFill>
              </a:rPr>
              <a:t>Verhoogde hartslag (20 bpm ↑)</a:t>
            </a:r>
          </a:p>
          <a:p>
            <a:endParaRPr lang="nl-NL" sz="2400" dirty="0">
              <a:solidFill>
                <a:srgbClr val="002060"/>
              </a:solidFill>
            </a:endParaRPr>
          </a:p>
          <a:p>
            <a:pPr marL="342900" indent="-342900">
              <a:buFont typeface="Courier New" panose="02070309020205020404" pitchFamily="49" charset="0"/>
              <a:buChar char="o"/>
            </a:pPr>
            <a:r>
              <a:rPr lang="nl-NL" sz="2400" dirty="0">
                <a:solidFill>
                  <a:srgbClr val="002060"/>
                </a:solidFill>
              </a:rPr>
              <a:t>Verhoogde bloeddruk (10% systolisch)</a:t>
            </a:r>
          </a:p>
          <a:p>
            <a:endParaRPr lang="nl-NL" sz="2400" dirty="0">
              <a:solidFill>
                <a:srgbClr val="002060"/>
              </a:solidFill>
            </a:endParaRPr>
          </a:p>
          <a:p>
            <a:pPr marL="342900" indent="-342900">
              <a:buFont typeface="Courier New" panose="02070309020205020404" pitchFamily="49" charset="0"/>
              <a:buChar char="o"/>
            </a:pPr>
            <a:r>
              <a:rPr lang="nl-NL" sz="2400" dirty="0">
                <a:solidFill>
                  <a:srgbClr val="002060"/>
                </a:solidFill>
              </a:rPr>
              <a:t>Verhoogd adrenaline (8x hoger in plasma)</a:t>
            </a:r>
            <a:r>
              <a:rPr lang="nl-NL" sz="2400" dirty="0">
                <a:solidFill>
                  <a:srgbClr val="002060"/>
                </a:solidFill>
                <a:sym typeface="Wingdings" panose="05000000000000000000" pitchFamily="2" charset="2"/>
              </a:rPr>
              <a:t> </a:t>
            </a:r>
            <a:r>
              <a:rPr lang="nl-NL" sz="2400" dirty="0" err="1">
                <a:solidFill>
                  <a:srgbClr val="002060"/>
                </a:solidFill>
                <a:sym typeface="Wingdings" panose="05000000000000000000" pitchFamily="2" charset="2"/>
              </a:rPr>
              <a:t>Workload</a:t>
            </a:r>
            <a:r>
              <a:rPr lang="nl-NL" sz="2400" dirty="0">
                <a:solidFill>
                  <a:srgbClr val="002060"/>
                </a:solidFill>
                <a:sym typeface="Wingdings" panose="05000000000000000000" pitchFamily="2" charset="2"/>
              </a:rPr>
              <a:t> ↑</a:t>
            </a:r>
          </a:p>
          <a:p>
            <a:endParaRPr lang="nl-NL" sz="2400" dirty="0">
              <a:solidFill>
                <a:srgbClr val="002060"/>
              </a:solidFill>
              <a:sym typeface="Wingdings" panose="05000000000000000000" pitchFamily="2" charset="2"/>
            </a:endParaRPr>
          </a:p>
          <a:p>
            <a:pPr marL="342900" indent="-342900">
              <a:buFont typeface="Courier New" panose="02070309020205020404" pitchFamily="49" charset="0"/>
              <a:buChar char="o"/>
            </a:pPr>
            <a:r>
              <a:rPr lang="nl-NL" sz="2400" dirty="0">
                <a:solidFill>
                  <a:srgbClr val="002060"/>
                </a:solidFill>
              </a:rPr>
              <a:t>Verhoogde Cardiale Output (50-100% ↑)</a:t>
            </a:r>
          </a:p>
          <a:p>
            <a:pPr lvl="1"/>
            <a:endParaRPr lang="nl-NL" dirty="0"/>
          </a:p>
        </p:txBody>
      </p:sp>
      <p:sp>
        <p:nvSpPr>
          <p:cNvPr id="6" name="Tekstvak 5">
            <a:extLst>
              <a:ext uri="{FF2B5EF4-FFF2-40B4-BE49-F238E27FC236}">
                <a16:creationId xmlns:a16="http://schemas.microsoft.com/office/drawing/2014/main" id="{C5394F74-BAD5-4656-8EF2-5BDFA653C6C9}"/>
              </a:ext>
            </a:extLst>
          </p:cNvPr>
          <p:cNvSpPr txBox="1"/>
          <p:nvPr/>
        </p:nvSpPr>
        <p:spPr>
          <a:xfrm>
            <a:off x="68398" y="5955553"/>
            <a:ext cx="8096250" cy="1138773"/>
          </a:xfrm>
          <a:prstGeom prst="rect">
            <a:avLst/>
          </a:prstGeom>
          <a:noFill/>
        </p:spPr>
        <p:txBody>
          <a:bodyPr wrap="square" rtlCol="0">
            <a:spAutoFit/>
          </a:bodyPr>
          <a:lstStyle/>
          <a:p>
            <a:endParaRPr lang="nl-NL" sz="1000" dirty="0">
              <a:solidFill>
                <a:prstClr val="black"/>
              </a:solidFill>
            </a:endParaRPr>
          </a:p>
          <a:p>
            <a:endParaRPr lang="nl-NL" sz="1000" dirty="0">
              <a:solidFill>
                <a:prstClr val="black"/>
              </a:solidFill>
            </a:endParaRPr>
          </a:p>
          <a:p>
            <a:endParaRPr lang="nl-NL" sz="1000" dirty="0">
              <a:solidFill>
                <a:prstClr val="black"/>
              </a:solidFill>
            </a:endParaRPr>
          </a:p>
          <a:p>
            <a:r>
              <a:rPr lang="nl-NL" sz="1000" i="1" dirty="0">
                <a:solidFill>
                  <a:srgbClr val="002060"/>
                </a:solidFill>
              </a:rPr>
              <a:t>Rana OA et al. </a:t>
            </a:r>
            <a:r>
              <a:rPr lang="en-US" sz="1000" i="1" dirty="0">
                <a:solidFill>
                  <a:srgbClr val="002060"/>
                </a:solidFill>
              </a:rPr>
              <a:t>Intensive glucose control and </a:t>
            </a:r>
            <a:r>
              <a:rPr lang="en-US" sz="1000" i="1" dirty="0" err="1">
                <a:solidFill>
                  <a:srgbClr val="002060"/>
                </a:solidFill>
              </a:rPr>
              <a:t>hypoglycaemia</a:t>
            </a:r>
            <a:r>
              <a:rPr lang="en-US" sz="1000" i="1" dirty="0">
                <a:solidFill>
                  <a:srgbClr val="002060"/>
                </a:solidFill>
              </a:rPr>
              <a:t>: a new</a:t>
            </a:r>
          </a:p>
          <a:p>
            <a:r>
              <a:rPr lang="en-US" sz="1000" i="1" dirty="0">
                <a:solidFill>
                  <a:srgbClr val="002060"/>
                </a:solidFill>
              </a:rPr>
              <a:t>cardiovascular risk </a:t>
            </a:r>
            <a:r>
              <a:rPr lang="en-US" sz="1000" i="1" dirty="0" err="1">
                <a:solidFill>
                  <a:srgbClr val="002060"/>
                </a:solidFill>
              </a:rPr>
              <a:t>factor?BMJ</a:t>
            </a:r>
            <a:r>
              <a:rPr lang="en-US" sz="1000" i="1" dirty="0">
                <a:solidFill>
                  <a:srgbClr val="002060"/>
                </a:solidFill>
              </a:rPr>
              <a:t> Heart Online First, published on May 22, 2013</a:t>
            </a:r>
            <a:endParaRPr lang="nl-NL" sz="1000" i="1" dirty="0">
              <a:solidFill>
                <a:srgbClr val="002060"/>
              </a:solidFill>
            </a:endParaRPr>
          </a:p>
          <a:p>
            <a:endParaRPr lang="nl-NL" dirty="0"/>
          </a:p>
        </p:txBody>
      </p:sp>
    </p:spTree>
    <p:extLst>
      <p:ext uri="{BB962C8B-B14F-4D97-AF65-F5344CB8AC3E}">
        <p14:creationId xmlns:p14="http://schemas.microsoft.com/office/powerpoint/2010/main" val="2363315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18</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758056"/>
            <a:ext cx="8810543" cy="584775"/>
          </a:xfrm>
          <a:prstGeom prst="rect">
            <a:avLst/>
          </a:prstGeom>
          <a:noFill/>
        </p:spPr>
        <p:txBody>
          <a:bodyPr wrap="square" rtlCol="0">
            <a:spAutoFit/>
          </a:bodyPr>
          <a:lstStyle/>
          <a:p>
            <a:pPr algn="ctr"/>
            <a:r>
              <a:rPr lang="nl-NL" sz="3200" b="1" dirty="0">
                <a:solidFill>
                  <a:schemeClr val="accent6">
                    <a:lumMod val="75000"/>
                  </a:schemeClr>
                </a:solidFill>
              </a:rPr>
              <a:t>Verband fluctuaties bloedglucose en HVZ</a:t>
            </a:r>
            <a:endParaRPr lang="nl-NL" sz="32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62309" y="1809750"/>
            <a:ext cx="10378263" cy="5401479"/>
          </a:xfrm>
          <a:prstGeom prst="rect">
            <a:avLst/>
          </a:prstGeom>
          <a:noFill/>
        </p:spPr>
        <p:txBody>
          <a:bodyPr wrap="square" rtlCol="0">
            <a:spAutoFit/>
          </a:bodyPr>
          <a:lstStyle/>
          <a:p>
            <a:endParaRPr lang="nl-NL" sz="2400" dirty="0">
              <a:solidFill>
                <a:srgbClr val="002060"/>
              </a:solidFill>
            </a:endParaRPr>
          </a:p>
          <a:p>
            <a:r>
              <a:rPr lang="nl-NL" sz="2400" dirty="0">
                <a:solidFill>
                  <a:srgbClr val="002060"/>
                </a:solidFill>
              </a:rPr>
              <a:t>Associatie mn. postprandiale hyperglycaemie én:</a:t>
            </a:r>
          </a:p>
          <a:p>
            <a:endParaRPr lang="nl-NL" sz="2400" dirty="0">
              <a:solidFill>
                <a:srgbClr val="002060"/>
              </a:solidFill>
            </a:endParaRPr>
          </a:p>
          <a:p>
            <a:pPr marL="342900" indent="-342900">
              <a:buFont typeface="Courier New" panose="02070309020205020404" pitchFamily="49" charset="0"/>
              <a:buChar char="o"/>
            </a:pPr>
            <a:r>
              <a:rPr lang="nl-NL" sz="2400" dirty="0">
                <a:solidFill>
                  <a:srgbClr val="002060"/>
                </a:solidFill>
              </a:rPr>
              <a:t>Oxidatieve stress</a:t>
            </a:r>
          </a:p>
          <a:p>
            <a:pPr marL="342900" indent="-342900">
              <a:buFont typeface="Courier New" panose="02070309020205020404" pitchFamily="49" charset="0"/>
              <a:buChar char="o"/>
            </a:pPr>
            <a:r>
              <a:rPr lang="nl-NL" sz="2400" dirty="0">
                <a:solidFill>
                  <a:srgbClr val="002060"/>
                </a:solidFill>
              </a:rPr>
              <a:t>Activatie bloedplaatjes</a:t>
            </a:r>
          </a:p>
          <a:p>
            <a:pPr marL="342900" indent="-342900">
              <a:buFont typeface="Courier New" panose="02070309020205020404" pitchFamily="49" charset="0"/>
              <a:buChar char="o"/>
            </a:pPr>
            <a:r>
              <a:rPr lang="nl-NL" sz="2400" dirty="0">
                <a:solidFill>
                  <a:srgbClr val="002060"/>
                </a:solidFill>
              </a:rPr>
              <a:t>HVZ</a:t>
            </a:r>
          </a:p>
          <a:p>
            <a:endParaRPr lang="nl-NL" sz="2400" dirty="0">
              <a:solidFill>
                <a:srgbClr val="002060"/>
              </a:solidFill>
            </a:endParaRPr>
          </a:p>
          <a:p>
            <a:endParaRPr lang="nl-NL" sz="2400" dirty="0">
              <a:solidFill>
                <a:srgbClr val="002060"/>
              </a:solidFill>
            </a:endParaRPr>
          </a:p>
          <a:p>
            <a:endParaRPr lang="nl-NL" sz="2400" dirty="0">
              <a:solidFill>
                <a:srgbClr val="002060"/>
              </a:solidFill>
            </a:endParaRPr>
          </a:p>
          <a:p>
            <a:r>
              <a:rPr lang="nl-NL" sz="1000" i="1" dirty="0">
                <a:solidFill>
                  <a:srgbClr val="002060"/>
                </a:solidFill>
              </a:rPr>
              <a:t> </a:t>
            </a: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pPr lvl="0" defTabSz="914400">
              <a:defRPr/>
            </a:pPr>
            <a:r>
              <a:rPr lang="nl-NL" sz="1000" b="1" i="1" dirty="0">
                <a:solidFill>
                  <a:srgbClr val="002060"/>
                </a:solidFill>
              </a:rPr>
              <a:t>1. Kilpatrick ES et al. Diabetologia 2008;51:365-71</a:t>
            </a:r>
          </a:p>
          <a:p>
            <a:pPr lvl="0" defTabSz="914400">
              <a:defRPr/>
            </a:pPr>
            <a:r>
              <a:rPr lang="nl-NL" sz="1000" b="1" i="1" dirty="0">
                <a:solidFill>
                  <a:srgbClr val="002060"/>
                </a:solidFill>
              </a:rPr>
              <a:t>2. Monnier L et al. JAMA 2006;295:1681-7</a:t>
            </a:r>
          </a:p>
          <a:p>
            <a:pPr lvl="0" defTabSz="914400">
              <a:defRPr/>
            </a:pPr>
            <a:r>
              <a:rPr lang="nl-NL" sz="1000" b="1" i="1" dirty="0">
                <a:solidFill>
                  <a:srgbClr val="002060"/>
                </a:solidFill>
              </a:rPr>
              <a:t>3. Santilli F et al. J Thromb Haemost 2010;8:828-37</a:t>
            </a:r>
          </a:p>
          <a:p>
            <a:endParaRPr lang="nl-NL" sz="1100" dirty="0">
              <a:solidFill>
                <a:prstClr val="black"/>
              </a:solidFill>
            </a:endParaRPr>
          </a:p>
          <a:p>
            <a:pPr lvl="1"/>
            <a:endParaRPr lang="nl-NL" dirty="0"/>
          </a:p>
        </p:txBody>
      </p:sp>
    </p:spTree>
    <p:extLst>
      <p:ext uri="{BB962C8B-B14F-4D97-AF65-F5344CB8AC3E}">
        <p14:creationId xmlns:p14="http://schemas.microsoft.com/office/powerpoint/2010/main" val="200704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11707" y="3067050"/>
            <a:ext cx="8028160" cy="707886"/>
          </a:xfrm>
          <a:prstGeom prst="rect">
            <a:avLst/>
          </a:prstGeom>
          <a:noFill/>
        </p:spPr>
        <p:txBody>
          <a:bodyPr wrap="none" rtlCol="0">
            <a:spAutoFit/>
          </a:bodyPr>
          <a:lstStyle/>
          <a:p>
            <a:pPr lvl="0" algn="ctr">
              <a:defRPr/>
            </a:pPr>
            <a:r>
              <a:rPr lang="nl-NL" sz="4000" b="1" dirty="0">
                <a:solidFill>
                  <a:schemeClr val="accent6">
                    <a:lumMod val="75000"/>
                  </a:schemeClr>
                </a:solidFill>
              </a:rPr>
              <a:t>Advies om al dan niet te vasten</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94745" y="0"/>
            <a:ext cx="2497255" cy="176680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19</a:t>
            </a:fld>
            <a:endParaRPr lang="fr-FR"/>
          </a:p>
        </p:txBody>
      </p:sp>
    </p:spTree>
    <p:extLst>
      <p:ext uri="{BB962C8B-B14F-4D97-AF65-F5344CB8AC3E}">
        <p14:creationId xmlns:p14="http://schemas.microsoft.com/office/powerpoint/2010/main" val="284283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bg1"/>
                </a:solidFill>
              </a:rPr>
              <a:t> </a:t>
            </a:r>
            <a:r>
              <a:rPr lang="nl-NL" sz="3600" b="1" dirty="0">
                <a:solidFill>
                  <a:schemeClr val="accent6">
                    <a:lumMod val="75000"/>
                  </a:schemeClr>
                </a:solidFill>
              </a:rPr>
              <a:t>Doelstelling</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834189" y="2053390"/>
            <a:ext cx="9518351" cy="2585323"/>
          </a:xfrm>
          <a:prstGeom prst="rect">
            <a:avLst/>
          </a:prstGeom>
          <a:noFill/>
        </p:spPr>
        <p:txBody>
          <a:bodyPr wrap="square" rtlCol="0">
            <a:spAutoFit/>
          </a:bodyPr>
          <a:lstStyle/>
          <a:p>
            <a:pPr marL="342900" indent="-342900">
              <a:buFont typeface="Courier New" pitchFamily="49" charset="0"/>
              <a:buChar char="o"/>
            </a:pPr>
            <a:r>
              <a:rPr lang="nl-NL" sz="2400" dirty="0">
                <a:solidFill>
                  <a:srgbClr val="002060"/>
                </a:solidFill>
              </a:rPr>
              <a:t>Verbeteren kennis over ramadan</a:t>
            </a:r>
          </a:p>
          <a:p>
            <a:pPr marL="342900" indent="-342900">
              <a:buFont typeface="Courier New" pitchFamily="49" charset="0"/>
              <a:buChar char="o"/>
            </a:pPr>
            <a:endParaRPr lang="nl-NL" sz="2400" dirty="0">
              <a:solidFill>
                <a:srgbClr val="002060"/>
              </a:solidFill>
            </a:endParaRPr>
          </a:p>
          <a:p>
            <a:pPr marL="342900" indent="-342900">
              <a:buFont typeface="Courier New" pitchFamily="49" charset="0"/>
              <a:buChar char="o"/>
            </a:pPr>
            <a:r>
              <a:rPr lang="nl-NL" sz="2400" dirty="0">
                <a:solidFill>
                  <a:srgbClr val="002060"/>
                </a:solidFill>
              </a:rPr>
              <a:t>Handvatten begeleiden mensen met diabetes rondom ramadan</a:t>
            </a:r>
          </a:p>
          <a:p>
            <a:pPr marL="342900" indent="-342900">
              <a:buFont typeface="Courier New" pitchFamily="49" charset="0"/>
              <a:buChar char="o"/>
            </a:pPr>
            <a:endParaRPr lang="nl-NL" sz="2400" dirty="0">
              <a:solidFill>
                <a:srgbClr val="002060"/>
              </a:solidFill>
            </a:endParaRPr>
          </a:p>
          <a:p>
            <a:pPr marL="342900" indent="-342900">
              <a:buFont typeface="Courier New" pitchFamily="49" charset="0"/>
              <a:buChar char="o"/>
            </a:pPr>
            <a:r>
              <a:rPr lang="nl-NL" sz="2400" dirty="0">
                <a:solidFill>
                  <a:srgbClr val="002060"/>
                </a:solidFill>
              </a:rPr>
              <a:t>Handleiding aanpassen medicatie tijdens ramadan</a:t>
            </a:r>
          </a:p>
          <a:p>
            <a:endParaRPr lang="nl-NL" dirty="0"/>
          </a:p>
        </p:txBody>
      </p:sp>
    </p:spTree>
    <p:extLst>
      <p:ext uri="{BB962C8B-B14F-4D97-AF65-F5344CB8AC3E}">
        <p14:creationId xmlns:p14="http://schemas.microsoft.com/office/powerpoint/2010/main" val="208075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20</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158262" y="904875"/>
            <a:ext cx="8101263" cy="646331"/>
          </a:xfrm>
          <a:prstGeom prst="rect">
            <a:avLst/>
          </a:prstGeom>
          <a:noFill/>
        </p:spPr>
        <p:txBody>
          <a:bodyPr wrap="square" rtlCol="0">
            <a:spAutoFit/>
          </a:bodyPr>
          <a:lstStyle/>
          <a:p>
            <a:pPr algn="ctr"/>
            <a:r>
              <a:rPr lang="nl-NL" sz="3600" b="1" dirty="0">
                <a:solidFill>
                  <a:schemeClr val="accent6">
                    <a:lumMod val="75000"/>
                  </a:schemeClr>
                </a:solidFill>
              </a:rPr>
              <a:t>Gezamenlijke besluitvorming</a:t>
            </a:r>
          </a:p>
        </p:txBody>
      </p:sp>
      <p:sp>
        <p:nvSpPr>
          <p:cNvPr id="10" name="Tekstvak 9">
            <a:extLst>
              <a:ext uri="{FF2B5EF4-FFF2-40B4-BE49-F238E27FC236}">
                <a16:creationId xmlns:a16="http://schemas.microsoft.com/office/drawing/2014/main" id="{49EE9825-89C2-4231-8602-45F5AB778179}"/>
              </a:ext>
            </a:extLst>
          </p:cNvPr>
          <p:cNvSpPr txBox="1"/>
          <p:nvPr/>
        </p:nvSpPr>
        <p:spPr>
          <a:xfrm>
            <a:off x="639441" y="2141202"/>
            <a:ext cx="10874855" cy="4801314"/>
          </a:xfrm>
          <a:prstGeom prst="rect">
            <a:avLst/>
          </a:prstGeom>
          <a:noFill/>
        </p:spPr>
        <p:txBody>
          <a:bodyPr wrap="square" rtlCol="0">
            <a:spAutoFit/>
          </a:bodyPr>
          <a:lstStyle/>
          <a:p>
            <a:r>
              <a:rPr lang="nl-NL" sz="2400" b="1" dirty="0">
                <a:solidFill>
                  <a:srgbClr val="002060"/>
                </a:solidFill>
              </a:rPr>
              <a:t>Het eerste gesprek</a:t>
            </a:r>
          </a:p>
          <a:p>
            <a:pPr marL="342900" indent="-342900">
              <a:buFont typeface="Courier New" panose="02070309020205020404" pitchFamily="49" charset="0"/>
              <a:buChar char="o"/>
            </a:pPr>
            <a:r>
              <a:rPr lang="nl-NL" sz="2400" dirty="0">
                <a:solidFill>
                  <a:srgbClr val="002060"/>
                </a:solidFill>
              </a:rPr>
              <a:t>Begin zelf over het onderwerp</a:t>
            </a:r>
          </a:p>
          <a:p>
            <a:pPr marL="342900" indent="-342900">
              <a:buFont typeface="Courier New" panose="02070309020205020404" pitchFamily="49" charset="0"/>
              <a:buChar char="o"/>
            </a:pPr>
            <a:r>
              <a:rPr lang="nl-NL" sz="2400" dirty="0">
                <a:solidFill>
                  <a:srgbClr val="002060"/>
                </a:solidFill>
              </a:rPr>
              <a:t>Inventariseer of de patiënt van plan is om te vasten</a:t>
            </a:r>
          </a:p>
          <a:p>
            <a:pPr marL="342900" indent="-342900">
              <a:buFont typeface="Courier New" panose="02070309020205020404" pitchFamily="49" charset="0"/>
              <a:buChar char="o"/>
            </a:pPr>
            <a:r>
              <a:rPr lang="nl-NL" sz="2400" dirty="0">
                <a:solidFill>
                  <a:srgbClr val="002060"/>
                </a:solidFill>
              </a:rPr>
              <a:t>Vraag naar de eerdere ervaring met vasten</a:t>
            </a:r>
          </a:p>
          <a:p>
            <a:pPr marL="342900" indent="-342900">
              <a:buFont typeface="Courier New" panose="02070309020205020404" pitchFamily="49" charset="0"/>
              <a:buChar char="o"/>
            </a:pPr>
            <a:r>
              <a:rPr lang="nl-NL" sz="2400" dirty="0">
                <a:solidFill>
                  <a:srgbClr val="002060"/>
                </a:solidFill>
              </a:rPr>
              <a:t>Houd rekening met de wensen en emoties van patiënt</a:t>
            </a:r>
          </a:p>
          <a:p>
            <a:pPr marL="342900" indent="-342900">
              <a:buFont typeface="Courier New" panose="02070309020205020404" pitchFamily="49" charset="0"/>
              <a:buChar char="o"/>
            </a:pPr>
            <a:r>
              <a:rPr lang="nl-NL" sz="2400" dirty="0">
                <a:solidFill>
                  <a:srgbClr val="002060"/>
                </a:solidFill>
              </a:rPr>
              <a:t>Betrek evt. familieleden bij het gesprek</a:t>
            </a:r>
          </a:p>
          <a:p>
            <a:pPr marL="342900" indent="-342900">
              <a:buFont typeface="Courier New" panose="02070309020205020404" pitchFamily="49" charset="0"/>
              <a:buChar char="o"/>
            </a:pPr>
            <a:endParaRPr lang="nl-NL" sz="2400" dirty="0">
              <a:solidFill>
                <a:srgbClr val="002060"/>
              </a:solidFill>
            </a:endParaRPr>
          </a:p>
          <a:p>
            <a:endParaRPr lang="nl-NL" sz="2400" i="1" dirty="0">
              <a:solidFill>
                <a:srgbClr val="002060"/>
              </a:solidFill>
            </a:endParaRPr>
          </a:p>
          <a:p>
            <a:r>
              <a:rPr lang="nl-NL" sz="2400" i="1" dirty="0">
                <a:solidFill>
                  <a:srgbClr val="002060"/>
                </a:solidFill>
              </a:rPr>
              <a:t>Doel: patiënt helpen weloverwogen keuze maken</a:t>
            </a:r>
          </a:p>
          <a:p>
            <a:endParaRPr lang="nl-NL" sz="2400" dirty="0">
              <a:solidFill>
                <a:srgbClr val="002060"/>
              </a:solidFill>
            </a:endParaRPr>
          </a:p>
          <a:p>
            <a:pPr marL="342900" indent="-342900">
              <a:buFont typeface="Courier New" panose="02070309020205020404" pitchFamily="49" charset="0"/>
              <a:buChar char="o"/>
            </a:pPr>
            <a:endParaRPr lang="nl-NL" sz="2400" dirty="0">
              <a:solidFill>
                <a:srgbClr val="002060"/>
              </a:solidFill>
            </a:endParaRPr>
          </a:p>
          <a:p>
            <a:pPr marL="342900" indent="-342900">
              <a:buFont typeface="Courier New" panose="02070309020205020404" pitchFamily="49" charset="0"/>
              <a:buChar char="o"/>
            </a:pPr>
            <a:endParaRPr lang="nl-NL" sz="2400" dirty="0">
              <a:solidFill>
                <a:srgbClr val="002060"/>
              </a:solidFill>
            </a:endParaRPr>
          </a:p>
          <a:p>
            <a:endParaRPr lang="nl-NL" dirty="0"/>
          </a:p>
        </p:txBody>
      </p:sp>
      <p:sp>
        <p:nvSpPr>
          <p:cNvPr id="9" name="Tekstvak 8">
            <a:extLst>
              <a:ext uri="{FF2B5EF4-FFF2-40B4-BE49-F238E27FC236}">
                <a16:creationId xmlns:a16="http://schemas.microsoft.com/office/drawing/2014/main" id="{6D0778D9-F0D8-4A25-8A09-7B21457B5D45}"/>
              </a:ext>
            </a:extLst>
          </p:cNvPr>
          <p:cNvSpPr txBox="1"/>
          <p:nvPr/>
        </p:nvSpPr>
        <p:spPr>
          <a:xfrm>
            <a:off x="166438" y="6424518"/>
            <a:ext cx="8243009" cy="523220"/>
          </a:xfrm>
          <a:prstGeom prst="rect">
            <a:avLst/>
          </a:prstGeom>
          <a:noFill/>
        </p:spPr>
        <p:txBody>
          <a:bodyPr wrap="square" rtlCol="0">
            <a:spAutoFit/>
          </a:bodyPr>
          <a:lstStyle/>
          <a:p>
            <a:endParaRPr lang="nl-NL" sz="1000" i="1" dirty="0">
              <a:solidFill>
                <a:srgbClr val="002060"/>
              </a:solidFill>
            </a:endParaRPr>
          </a:p>
          <a:p>
            <a:endParaRPr lang="nl-NL" dirty="0"/>
          </a:p>
        </p:txBody>
      </p:sp>
    </p:spTree>
    <p:extLst>
      <p:ext uri="{BB962C8B-B14F-4D97-AF65-F5344CB8AC3E}">
        <p14:creationId xmlns:p14="http://schemas.microsoft.com/office/powerpoint/2010/main" val="403678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fade">
                                      <p:cBhvr>
                                        <p:cTn id="7" dur="1000"/>
                                        <p:tgtEl>
                                          <p:spTgt spid="10">
                                            <p:txEl>
                                              <p:pRg st="8" end="8"/>
                                            </p:txEl>
                                          </p:spTgt>
                                        </p:tgtEl>
                                      </p:cBhvr>
                                    </p:animEffect>
                                    <p:anim calcmode="lin" valueType="num">
                                      <p:cBhvr>
                                        <p:cTn id="8"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21</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1378633" y="904875"/>
            <a:ext cx="8101263" cy="646331"/>
          </a:xfrm>
          <a:prstGeom prst="rect">
            <a:avLst/>
          </a:prstGeom>
          <a:noFill/>
        </p:spPr>
        <p:txBody>
          <a:bodyPr wrap="square" rtlCol="0">
            <a:spAutoFit/>
          </a:bodyPr>
          <a:lstStyle/>
          <a:p>
            <a:pPr algn="ctr"/>
            <a:r>
              <a:rPr lang="nl-NL" sz="3600" b="1" dirty="0">
                <a:solidFill>
                  <a:schemeClr val="accent6">
                    <a:lumMod val="75000"/>
                  </a:schemeClr>
                </a:solidFill>
              </a:rPr>
              <a:t>Risico-inschatting</a:t>
            </a: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105479"/>
            <a:ext cx="10874855" cy="1477328"/>
          </a:xfrm>
          <a:prstGeom prst="rect">
            <a:avLst/>
          </a:prstGeom>
          <a:noFill/>
        </p:spPr>
        <p:txBody>
          <a:bodyPr wrap="square" rtlCol="0">
            <a:spAutoFit/>
          </a:bodyPr>
          <a:lstStyle/>
          <a:p>
            <a:pPr marL="342900" indent="-342900">
              <a:buFont typeface="Courier New" panose="02070309020205020404" pitchFamily="49" charset="0"/>
              <a:buChar char="o"/>
            </a:pPr>
            <a:r>
              <a:rPr lang="nl-NL" sz="2400" dirty="0">
                <a:solidFill>
                  <a:srgbClr val="002060"/>
                </a:solidFill>
              </a:rPr>
              <a:t>Beoordeel of er redenen zijn om vasten af te raden (risicofactoren)</a:t>
            </a:r>
          </a:p>
          <a:p>
            <a:pPr marL="342900" indent="-342900">
              <a:buFont typeface="Courier New" panose="02070309020205020404" pitchFamily="49" charset="0"/>
              <a:buChar char="o"/>
            </a:pPr>
            <a:endParaRPr lang="nl-NL" sz="2400" dirty="0">
              <a:solidFill>
                <a:srgbClr val="002060"/>
              </a:solidFill>
            </a:endParaRPr>
          </a:p>
          <a:p>
            <a:endParaRPr lang="nl-NL" sz="2400" dirty="0">
              <a:solidFill>
                <a:srgbClr val="002060"/>
              </a:solidFill>
            </a:endParaRPr>
          </a:p>
          <a:p>
            <a:endParaRPr lang="nl-NL" dirty="0"/>
          </a:p>
        </p:txBody>
      </p:sp>
      <p:sp>
        <p:nvSpPr>
          <p:cNvPr id="9" name="Tekstvak 8">
            <a:extLst>
              <a:ext uri="{FF2B5EF4-FFF2-40B4-BE49-F238E27FC236}">
                <a16:creationId xmlns:a16="http://schemas.microsoft.com/office/drawing/2014/main" id="{6D0778D9-F0D8-4A25-8A09-7B21457B5D45}"/>
              </a:ext>
            </a:extLst>
          </p:cNvPr>
          <p:cNvSpPr txBox="1"/>
          <p:nvPr/>
        </p:nvSpPr>
        <p:spPr>
          <a:xfrm>
            <a:off x="166437" y="6519446"/>
            <a:ext cx="8243009" cy="677108"/>
          </a:xfrm>
          <a:prstGeom prst="rect">
            <a:avLst/>
          </a:prstGeom>
          <a:noFill/>
        </p:spPr>
        <p:txBody>
          <a:bodyPr wrap="square" rtlCol="0">
            <a:spAutoFit/>
          </a:bodyPr>
          <a:lstStyle/>
          <a:p>
            <a:r>
              <a:rPr lang="nl-NL" sz="1000" i="1" dirty="0">
                <a:solidFill>
                  <a:srgbClr val="002060"/>
                </a:solidFill>
              </a:rPr>
              <a:t>Gebaseerd 0* IDF-DAR practical </a:t>
            </a:r>
            <a:r>
              <a:rPr lang="nl-NL" sz="1000" i="1" dirty="0" err="1">
                <a:solidFill>
                  <a:srgbClr val="002060"/>
                </a:solidFill>
              </a:rPr>
              <a:t>guidelines</a:t>
            </a:r>
            <a:r>
              <a:rPr lang="nl-NL" sz="1000" i="1" dirty="0">
                <a:solidFill>
                  <a:srgbClr val="002060"/>
                </a:solidFill>
              </a:rPr>
              <a:t> 2021</a:t>
            </a:r>
          </a:p>
          <a:p>
            <a:endParaRPr lang="nl-NL" sz="1000" i="1" dirty="0">
              <a:solidFill>
                <a:srgbClr val="002060"/>
              </a:solidFill>
            </a:endParaRPr>
          </a:p>
          <a:p>
            <a:endParaRPr lang="nl-NL" dirty="0"/>
          </a:p>
        </p:txBody>
      </p:sp>
      <p:pic>
        <p:nvPicPr>
          <p:cNvPr id="11" name="Afbeelding 10"/>
          <p:cNvPicPr>
            <a:picLocks noChangeAspect="1"/>
          </p:cNvPicPr>
          <p:nvPr/>
        </p:nvPicPr>
        <p:blipFill>
          <a:blip r:embed="rId4"/>
          <a:stretch>
            <a:fillRect/>
          </a:stretch>
        </p:blipFill>
        <p:spPr>
          <a:xfrm>
            <a:off x="268198" y="302448"/>
            <a:ext cx="7615448" cy="6560717"/>
          </a:xfrm>
          <a:prstGeom prst="rect">
            <a:avLst/>
          </a:prstGeom>
        </p:spPr>
      </p:pic>
    </p:spTree>
    <p:extLst>
      <p:ext uri="{BB962C8B-B14F-4D97-AF65-F5344CB8AC3E}">
        <p14:creationId xmlns:p14="http://schemas.microsoft.com/office/powerpoint/2010/main" val="324417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22</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162176" y="904875"/>
            <a:ext cx="8101263" cy="646331"/>
          </a:xfrm>
          <a:prstGeom prst="rect">
            <a:avLst/>
          </a:prstGeom>
          <a:noFill/>
        </p:spPr>
        <p:txBody>
          <a:bodyPr wrap="square" rtlCol="0">
            <a:spAutoFit/>
          </a:bodyPr>
          <a:lstStyle/>
          <a:p>
            <a:r>
              <a:rPr lang="nl-NL" sz="3600" b="1" dirty="0">
                <a:solidFill>
                  <a:schemeClr val="bg1"/>
                </a:solidFill>
              </a:rPr>
              <a:t> </a:t>
            </a:r>
            <a:r>
              <a:rPr lang="nl-NL" sz="3600" b="1" dirty="0">
                <a:solidFill>
                  <a:schemeClr val="accent6">
                    <a:lumMod val="75000"/>
                  </a:schemeClr>
                </a:solidFill>
              </a:rPr>
              <a:t>Patiënt wil toch vasten</a:t>
            </a: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048431"/>
            <a:ext cx="10874855" cy="3693319"/>
          </a:xfrm>
          <a:prstGeom prst="rect">
            <a:avLst/>
          </a:prstGeom>
          <a:noFill/>
        </p:spPr>
        <p:txBody>
          <a:bodyPr wrap="square" rtlCol="0">
            <a:spAutoFit/>
          </a:bodyPr>
          <a:lstStyle/>
          <a:p>
            <a:pPr marL="342900" indent="-342900">
              <a:buFont typeface="Courier New" panose="02070309020205020404" pitchFamily="49" charset="0"/>
              <a:buChar char="o"/>
            </a:pPr>
            <a:r>
              <a:rPr lang="nl-NL" altLang="en-US" sz="2400" dirty="0">
                <a:solidFill>
                  <a:srgbClr val="002060"/>
                </a:solidFill>
              </a:rPr>
              <a:t>Keuze van patiënt respecteren</a:t>
            </a:r>
          </a:p>
          <a:p>
            <a:pPr marL="342900" indent="-342900">
              <a:buFont typeface="Courier New" panose="02070309020205020404" pitchFamily="49" charset="0"/>
              <a:buChar char="o"/>
            </a:pPr>
            <a:endParaRPr lang="nl-NL" altLang="en-US" sz="2400" dirty="0">
              <a:solidFill>
                <a:srgbClr val="002060"/>
              </a:solidFill>
            </a:endParaRPr>
          </a:p>
          <a:p>
            <a:pPr marL="342900" indent="-342900">
              <a:buFont typeface="Courier New" panose="02070309020205020404" pitchFamily="49" charset="0"/>
              <a:buChar char="o"/>
            </a:pPr>
            <a:r>
              <a:rPr lang="nl-NL" altLang="en-US" sz="2400" dirty="0">
                <a:solidFill>
                  <a:srgbClr val="002060"/>
                </a:solidFill>
              </a:rPr>
              <a:t>Bij twijfel over vrijstelling adviseren imam te raadplegen (evt. briefje mee)</a:t>
            </a:r>
          </a:p>
          <a:p>
            <a:pPr marL="342900" indent="-342900">
              <a:buFont typeface="Courier New" panose="02070309020205020404" pitchFamily="49" charset="0"/>
              <a:buChar char="o"/>
            </a:pPr>
            <a:endParaRPr lang="nl-NL" altLang="en-US" sz="2400" dirty="0">
              <a:solidFill>
                <a:srgbClr val="002060"/>
              </a:solidFill>
            </a:endParaRPr>
          </a:p>
          <a:p>
            <a:pPr marL="342900" indent="-342900">
              <a:buFont typeface="Courier New" panose="02070309020205020404" pitchFamily="49" charset="0"/>
              <a:buChar char="o"/>
            </a:pPr>
            <a:r>
              <a:rPr lang="nl-NL" altLang="en-US" sz="2400" dirty="0">
                <a:solidFill>
                  <a:srgbClr val="002060"/>
                </a:solidFill>
              </a:rPr>
              <a:t>Actieve begeleiding</a:t>
            </a:r>
          </a:p>
          <a:p>
            <a:pPr lvl="1">
              <a:buFont typeface="Wingdings 3" pitchFamily="18" charset="2"/>
              <a:buAutoNum type="arabicPeriod"/>
            </a:pPr>
            <a:r>
              <a:rPr lang="nl-NL" altLang="en-US" sz="2400" dirty="0">
                <a:solidFill>
                  <a:srgbClr val="002060"/>
                </a:solidFill>
              </a:rPr>
              <a:t> Vóór de ramadan (voorbereiding)</a:t>
            </a:r>
          </a:p>
          <a:p>
            <a:pPr lvl="1">
              <a:buFont typeface="Wingdings 3" pitchFamily="18" charset="2"/>
              <a:buAutoNum type="arabicPeriod"/>
            </a:pPr>
            <a:r>
              <a:rPr lang="nl-NL" altLang="en-US" sz="2400" dirty="0">
                <a:solidFill>
                  <a:srgbClr val="002060"/>
                </a:solidFill>
              </a:rPr>
              <a:t> Tijdens de ramadan</a:t>
            </a:r>
          </a:p>
          <a:p>
            <a:pPr lvl="1">
              <a:buFont typeface="Wingdings 3" pitchFamily="18" charset="2"/>
              <a:buAutoNum type="arabicPeriod"/>
            </a:pPr>
            <a:r>
              <a:rPr lang="nl-NL" altLang="en-US" sz="2400" dirty="0">
                <a:solidFill>
                  <a:srgbClr val="002060"/>
                </a:solidFill>
              </a:rPr>
              <a:t> Na de ramadan (nazorg)</a:t>
            </a:r>
          </a:p>
          <a:p>
            <a:endParaRPr lang="nl-NL" dirty="0"/>
          </a:p>
        </p:txBody>
      </p:sp>
    </p:spTree>
    <p:extLst>
      <p:ext uri="{BB962C8B-B14F-4D97-AF65-F5344CB8AC3E}">
        <p14:creationId xmlns:p14="http://schemas.microsoft.com/office/powerpoint/2010/main" val="340252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23</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accent6">
                    <a:lumMod val="75000"/>
                  </a:schemeClr>
                </a:solidFill>
              </a:rPr>
              <a:t> 1. </a:t>
            </a:r>
            <a:r>
              <a:rPr lang="nl-NL" altLang="en-US" sz="3600" b="1" dirty="0">
                <a:solidFill>
                  <a:schemeClr val="accent6">
                    <a:lumMod val="75000"/>
                  </a:schemeClr>
                </a:solidFill>
              </a:rPr>
              <a:t>Begeleiding vóór de ramadan</a:t>
            </a:r>
            <a:endParaRPr lang="nl-NL" sz="3600" b="1" dirty="0">
              <a:solidFill>
                <a:schemeClr val="accent6">
                  <a:lumMod val="75000"/>
                </a:schemeClr>
              </a:solidFill>
            </a:endParaRPr>
          </a:p>
        </p:txBody>
      </p:sp>
      <p:sp>
        <p:nvSpPr>
          <p:cNvPr id="4" name="Tekstvak 3">
            <a:extLst>
              <a:ext uri="{FF2B5EF4-FFF2-40B4-BE49-F238E27FC236}">
                <a16:creationId xmlns:a16="http://schemas.microsoft.com/office/drawing/2014/main" id="{1C607663-6FC8-42CD-8B52-1CED08EE5ABF}"/>
              </a:ext>
            </a:extLst>
          </p:cNvPr>
          <p:cNvSpPr txBox="1"/>
          <p:nvPr/>
        </p:nvSpPr>
        <p:spPr>
          <a:xfrm>
            <a:off x="861645" y="2281247"/>
            <a:ext cx="9717505" cy="3508653"/>
          </a:xfrm>
          <a:prstGeom prst="rect">
            <a:avLst/>
          </a:prstGeom>
          <a:noFill/>
        </p:spPr>
        <p:txBody>
          <a:bodyPr wrap="square" rtlCol="0">
            <a:spAutoFit/>
          </a:bodyPr>
          <a:lstStyle/>
          <a:p>
            <a:pPr>
              <a:defRPr/>
            </a:pPr>
            <a:r>
              <a:rPr lang="nl-NL" sz="2400" dirty="0">
                <a:solidFill>
                  <a:srgbClr val="002060"/>
                </a:solidFill>
              </a:rPr>
              <a:t>Hoeksteen van begeleiding:</a:t>
            </a:r>
          </a:p>
          <a:p>
            <a:pPr marL="342900" indent="-342900">
              <a:buFont typeface="Courier New" panose="02070309020205020404" pitchFamily="49" charset="0"/>
              <a:buChar char="o"/>
              <a:defRPr/>
            </a:pPr>
            <a:r>
              <a:rPr lang="nl-NL" sz="2400" i="1" dirty="0">
                <a:solidFill>
                  <a:srgbClr val="002060"/>
                </a:solidFill>
              </a:rPr>
              <a:t>Patiëntenvoorlichting</a:t>
            </a:r>
          </a:p>
          <a:p>
            <a:pPr marL="342900" indent="-342900">
              <a:buFont typeface="Courier New" panose="02070309020205020404" pitchFamily="49" charset="0"/>
              <a:buChar char="o"/>
              <a:defRPr/>
            </a:pPr>
            <a:r>
              <a:rPr lang="nl-NL" sz="2400" i="1" dirty="0">
                <a:solidFill>
                  <a:srgbClr val="002060"/>
                </a:solidFill>
              </a:rPr>
              <a:t>Beoordelen medicatie-aanpassing</a:t>
            </a:r>
          </a:p>
          <a:p>
            <a:pPr>
              <a:defRPr/>
            </a:pPr>
            <a:endParaRPr lang="nl-NL" sz="2400" i="1" dirty="0">
              <a:solidFill>
                <a:srgbClr val="002060"/>
              </a:solidFill>
            </a:endParaRPr>
          </a:p>
          <a:p>
            <a:pPr>
              <a:defRPr/>
            </a:pPr>
            <a:endParaRPr lang="nl-NL" sz="2400" i="1" dirty="0">
              <a:solidFill>
                <a:srgbClr val="002060"/>
              </a:solidFill>
            </a:endParaRPr>
          </a:p>
          <a:p>
            <a:pPr>
              <a:defRPr/>
            </a:pPr>
            <a:endParaRPr lang="nl-NL" sz="2400" i="1" dirty="0">
              <a:solidFill>
                <a:srgbClr val="002060"/>
              </a:solidFill>
            </a:endParaRPr>
          </a:p>
          <a:p>
            <a:pPr>
              <a:defRPr/>
            </a:pPr>
            <a:endParaRPr lang="nl-NL" sz="2000" i="1" dirty="0">
              <a:solidFill>
                <a:srgbClr val="002060"/>
              </a:solidFill>
            </a:endParaRPr>
          </a:p>
          <a:p>
            <a:pPr>
              <a:defRPr/>
            </a:pPr>
            <a:r>
              <a:rPr lang="nl-NL" sz="2000" i="1" dirty="0">
                <a:solidFill>
                  <a:srgbClr val="002060"/>
                </a:solidFill>
              </a:rPr>
              <a:t>Voorlichting ook van belang voor de niet-vastende patiënten</a:t>
            </a:r>
          </a:p>
          <a:p>
            <a:pPr marL="342900" indent="-342900">
              <a:buFont typeface="Courier New" panose="02070309020205020404" pitchFamily="49" charset="0"/>
              <a:buChar char="o"/>
              <a:defRPr/>
            </a:pPr>
            <a:r>
              <a:rPr lang="nl-NL" sz="2000" i="1" dirty="0">
                <a:solidFill>
                  <a:srgbClr val="002060"/>
                </a:solidFill>
              </a:rPr>
              <a:t>Dagritme verandert vaak tijdens de ramadan</a:t>
            </a:r>
            <a:endParaRPr lang="nl-NL" sz="2000" i="1" dirty="0">
              <a:solidFill>
                <a:schemeClr val="tx1">
                  <a:lumMod val="75000"/>
                  <a:lumOff val="25000"/>
                </a:schemeClr>
              </a:solidFill>
            </a:endParaRPr>
          </a:p>
          <a:p>
            <a:endParaRPr lang="nl-NL" dirty="0"/>
          </a:p>
        </p:txBody>
      </p:sp>
    </p:spTree>
    <p:extLst>
      <p:ext uri="{BB962C8B-B14F-4D97-AF65-F5344CB8AC3E}">
        <p14:creationId xmlns:p14="http://schemas.microsoft.com/office/powerpoint/2010/main" val="22332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1000"/>
                                        <p:tgtEl>
                                          <p:spTgt spid="4">
                                            <p:txEl>
                                              <p:pRg st="8" end="8"/>
                                            </p:txEl>
                                          </p:spTgt>
                                        </p:tgtEl>
                                      </p:cBhvr>
                                    </p:animEffect>
                                    <p:anim calcmode="lin" valueType="num">
                                      <p:cBhvr>
                                        <p:cTn id="1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24</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22603" y="436392"/>
            <a:ext cx="9373882" cy="830997"/>
          </a:xfrm>
          <a:prstGeom prst="rect">
            <a:avLst/>
          </a:prstGeom>
          <a:noFill/>
        </p:spPr>
        <p:txBody>
          <a:bodyPr wrap="square" rtlCol="0">
            <a:spAutoFit/>
          </a:bodyPr>
          <a:lstStyle/>
          <a:p>
            <a:pPr algn="ctr"/>
            <a:endParaRPr lang="nl-NL" sz="2000" b="1" dirty="0">
              <a:solidFill>
                <a:schemeClr val="accent6">
                  <a:lumMod val="75000"/>
                </a:schemeClr>
              </a:solidFill>
            </a:endParaRPr>
          </a:p>
          <a:p>
            <a:pPr algn="ctr"/>
            <a:r>
              <a:rPr lang="nl-NL" sz="2800" b="1" dirty="0">
                <a:solidFill>
                  <a:schemeClr val="accent6">
                    <a:lumMod val="75000"/>
                  </a:schemeClr>
                </a:solidFill>
              </a:rPr>
              <a:t>Studie over educatie programma in Engeland</a:t>
            </a:r>
          </a:p>
        </p:txBody>
      </p:sp>
      <p:sp>
        <p:nvSpPr>
          <p:cNvPr id="4" name="Tekstvak 3">
            <a:extLst>
              <a:ext uri="{FF2B5EF4-FFF2-40B4-BE49-F238E27FC236}">
                <a16:creationId xmlns:a16="http://schemas.microsoft.com/office/drawing/2014/main" id="{0BF16F7C-910A-4E58-B8D6-7153F2CA2C54}"/>
              </a:ext>
            </a:extLst>
          </p:cNvPr>
          <p:cNvSpPr txBox="1"/>
          <p:nvPr/>
        </p:nvSpPr>
        <p:spPr>
          <a:xfrm>
            <a:off x="665018" y="5974153"/>
            <a:ext cx="8336564" cy="677108"/>
          </a:xfrm>
          <a:prstGeom prst="rect">
            <a:avLst/>
          </a:prstGeom>
          <a:noFill/>
        </p:spPr>
        <p:txBody>
          <a:bodyPr wrap="square" rtlCol="0">
            <a:spAutoFit/>
          </a:bodyPr>
          <a:lstStyle/>
          <a:p>
            <a:r>
              <a:rPr lang="fr-FR" sz="1000" i="1" dirty="0">
                <a:solidFill>
                  <a:srgbClr val="002060"/>
                </a:solidFill>
              </a:rPr>
              <a:t>Ramadan Education and </a:t>
            </a:r>
            <a:r>
              <a:rPr lang="fr-FR" sz="1000" i="1" dirty="0" err="1">
                <a:solidFill>
                  <a:srgbClr val="002060"/>
                </a:solidFill>
              </a:rPr>
              <a:t>Awareness</a:t>
            </a:r>
            <a:r>
              <a:rPr lang="fr-FR" sz="1000" i="1" dirty="0">
                <a:solidFill>
                  <a:srgbClr val="002060"/>
                </a:solidFill>
              </a:rPr>
              <a:t> in Diabetes (READ) programme for </a:t>
            </a:r>
            <a:r>
              <a:rPr lang="fr-FR" sz="1000" i="1" dirty="0" err="1">
                <a:solidFill>
                  <a:srgbClr val="002060"/>
                </a:solidFill>
              </a:rPr>
              <a:t>Muslims</a:t>
            </a:r>
            <a:r>
              <a:rPr lang="fr-FR" sz="1000" i="1" dirty="0">
                <a:solidFill>
                  <a:srgbClr val="002060"/>
                </a:solidFill>
              </a:rPr>
              <a:t> </a:t>
            </a:r>
            <a:r>
              <a:rPr lang="fr-FR" sz="1000" i="1" dirty="0" err="1">
                <a:solidFill>
                  <a:srgbClr val="002060"/>
                </a:solidFill>
              </a:rPr>
              <a:t>with</a:t>
            </a:r>
            <a:r>
              <a:rPr lang="fr-FR" sz="1000" i="1" dirty="0">
                <a:solidFill>
                  <a:srgbClr val="002060"/>
                </a:solidFill>
              </a:rPr>
              <a:t> Type 2 </a:t>
            </a:r>
            <a:r>
              <a:rPr lang="fr-FR" sz="1000" i="1" dirty="0" err="1">
                <a:solidFill>
                  <a:srgbClr val="002060"/>
                </a:solidFill>
              </a:rPr>
              <a:t>diabetes</a:t>
            </a:r>
            <a:r>
              <a:rPr lang="fr-FR" sz="1000" i="1" dirty="0">
                <a:solidFill>
                  <a:srgbClr val="002060"/>
                </a:solidFill>
              </a:rPr>
              <a:t> </a:t>
            </a:r>
            <a:r>
              <a:rPr lang="fr-FR" sz="1000" i="1" dirty="0" err="1">
                <a:solidFill>
                  <a:srgbClr val="002060"/>
                </a:solidFill>
              </a:rPr>
              <a:t>who</a:t>
            </a:r>
            <a:r>
              <a:rPr lang="fr-FR" sz="1000" i="1" dirty="0">
                <a:solidFill>
                  <a:srgbClr val="002060"/>
                </a:solidFill>
              </a:rPr>
              <a:t> fast </a:t>
            </a:r>
            <a:r>
              <a:rPr lang="fr-FR" sz="1000" i="1" dirty="0" err="1">
                <a:solidFill>
                  <a:srgbClr val="002060"/>
                </a:solidFill>
              </a:rPr>
              <a:t>during</a:t>
            </a:r>
            <a:r>
              <a:rPr lang="fr-FR" sz="1000" i="1" dirty="0">
                <a:solidFill>
                  <a:srgbClr val="002060"/>
                </a:solidFill>
              </a:rPr>
              <a:t> Ramadan. Bravis et.al. DiabeticMedicine. 2010</a:t>
            </a:r>
          </a:p>
          <a:p>
            <a:endParaRPr lang="nl-NL" dirty="0"/>
          </a:p>
        </p:txBody>
      </p:sp>
      <p:sp>
        <p:nvSpPr>
          <p:cNvPr id="9" name="Tekstvak 8">
            <a:extLst>
              <a:ext uri="{FF2B5EF4-FFF2-40B4-BE49-F238E27FC236}">
                <a16:creationId xmlns:a16="http://schemas.microsoft.com/office/drawing/2014/main" id="{088CBAF4-141C-4676-A0C9-8885AF27B1AA}"/>
              </a:ext>
            </a:extLst>
          </p:cNvPr>
          <p:cNvSpPr txBox="1"/>
          <p:nvPr/>
        </p:nvSpPr>
        <p:spPr>
          <a:xfrm>
            <a:off x="665018" y="1703780"/>
            <a:ext cx="9323840" cy="4370427"/>
          </a:xfrm>
          <a:prstGeom prst="rect">
            <a:avLst/>
          </a:prstGeom>
          <a:noFill/>
        </p:spPr>
        <p:txBody>
          <a:bodyPr wrap="square" rtlCol="0">
            <a:spAutoFit/>
          </a:bodyPr>
          <a:lstStyle/>
          <a:p>
            <a:pPr>
              <a:buFont typeface="Wingdings 3" pitchFamily="18" charset="2"/>
              <a:buNone/>
            </a:pPr>
            <a:r>
              <a:rPr lang="en-US" altLang="en-US" sz="2000" b="1" dirty="0">
                <a:solidFill>
                  <a:srgbClr val="002060"/>
                </a:solidFill>
              </a:rPr>
              <a:t>Observationale studie (N=101)</a:t>
            </a:r>
          </a:p>
          <a:p>
            <a:pPr marL="342900" indent="-342900">
              <a:buFont typeface="Courier New" pitchFamily="49" charset="0"/>
              <a:buChar char="o"/>
            </a:pPr>
            <a:r>
              <a:rPr lang="en-US" altLang="en-US" sz="2000" dirty="0">
                <a:solidFill>
                  <a:srgbClr val="002060"/>
                </a:solidFill>
              </a:rPr>
              <a:t>T2DM + OAD </a:t>
            </a:r>
          </a:p>
          <a:p>
            <a:endParaRPr lang="en-US" altLang="en-US" sz="2000" b="1" dirty="0">
              <a:solidFill>
                <a:srgbClr val="002060"/>
              </a:solidFill>
            </a:endParaRPr>
          </a:p>
          <a:p>
            <a:pPr>
              <a:buFont typeface="Wingdings 3" pitchFamily="18" charset="2"/>
              <a:buNone/>
            </a:pPr>
            <a:r>
              <a:rPr lang="en-US" altLang="en-US" sz="2000" b="1" dirty="0">
                <a:solidFill>
                  <a:srgbClr val="002060"/>
                </a:solidFill>
              </a:rPr>
              <a:t>Resultaten</a:t>
            </a:r>
            <a:endParaRPr lang="nl-NL" altLang="en-US" sz="2000" i="1" dirty="0">
              <a:solidFill>
                <a:srgbClr val="002060"/>
              </a:solidFill>
            </a:endParaRPr>
          </a:p>
          <a:p>
            <a:pPr marL="342900" indent="-342900">
              <a:buFont typeface="Courier New" pitchFamily="49" charset="0"/>
              <a:buChar char="o"/>
            </a:pPr>
            <a:r>
              <a:rPr lang="nl-NL" altLang="en-US" sz="2000" dirty="0">
                <a:solidFill>
                  <a:srgbClr val="002060"/>
                </a:solidFill>
              </a:rPr>
              <a:t>Significant minder hypoglycaemische episoden</a:t>
            </a:r>
          </a:p>
          <a:p>
            <a:pPr lvl="1"/>
            <a:r>
              <a:rPr lang="nl-NL" altLang="en-US" sz="2000" dirty="0">
                <a:solidFill>
                  <a:srgbClr val="002060"/>
                </a:solidFill>
              </a:rPr>
              <a:t>Groep A (interventie): 9 </a:t>
            </a:r>
            <a:r>
              <a:rPr lang="nl-NL" altLang="en-US" sz="2000" dirty="0">
                <a:solidFill>
                  <a:srgbClr val="002060"/>
                </a:solidFill>
                <a:sym typeface="Wingdings" pitchFamily="2" charset="2"/>
              </a:rPr>
              <a:t></a:t>
            </a:r>
            <a:r>
              <a:rPr lang="nl-NL" altLang="en-US" sz="2000" dirty="0">
                <a:solidFill>
                  <a:srgbClr val="002060"/>
                </a:solidFill>
              </a:rPr>
              <a:t>5  </a:t>
            </a:r>
          </a:p>
          <a:p>
            <a:pPr lvl="1"/>
            <a:r>
              <a:rPr lang="nl-NL" altLang="en-US" sz="2000" dirty="0">
                <a:solidFill>
                  <a:srgbClr val="002060"/>
                </a:solidFill>
              </a:rPr>
              <a:t>Groep B (controle): 9 </a:t>
            </a:r>
            <a:r>
              <a:rPr lang="nl-NL" altLang="en-US" sz="2000" dirty="0">
                <a:solidFill>
                  <a:srgbClr val="002060"/>
                </a:solidFill>
                <a:sym typeface="Wingdings" pitchFamily="2" charset="2"/>
              </a:rPr>
              <a:t> </a:t>
            </a:r>
            <a:r>
              <a:rPr lang="nl-NL" altLang="en-US" sz="2000" dirty="0">
                <a:solidFill>
                  <a:srgbClr val="002060"/>
                </a:solidFill>
              </a:rPr>
              <a:t>36</a:t>
            </a:r>
          </a:p>
          <a:p>
            <a:pPr lvl="1"/>
            <a:endParaRPr lang="nl-NL" altLang="en-US" sz="2000" dirty="0">
              <a:solidFill>
                <a:srgbClr val="002060"/>
              </a:solidFill>
            </a:endParaRPr>
          </a:p>
          <a:p>
            <a:pPr marL="342900" indent="-342900">
              <a:buFont typeface="Courier New" pitchFamily="49" charset="0"/>
              <a:buChar char="o"/>
            </a:pPr>
            <a:r>
              <a:rPr lang="nl-NL" altLang="en-US" sz="2000" dirty="0">
                <a:solidFill>
                  <a:srgbClr val="002060"/>
                </a:solidFill>
              </a:rPr>
              <a:t>Significante gewichtsreductie </a:t>
            </a:r>
          </a:p>
          <a:p>
            <a:pPr lvl="1"/>
            <a:r>
              <a:rPr lang="nl-NL" altLang="en-US" sz="2000" dirty="0">
                <a:solidFill>
                  <a:srgbClr val="002060"/>
                </a:solidFill>
              </a:rPr>
              <a:t>Groep A - 0.7 kg </a:t>
            </a:r>
          </a:p>
          <a:p>
            <a:pPr lvl="1"/>
            <a:r>
              <a:rPr lang="nl-NL" altLang="en-US" sz="2000" dirty="0">
                <a:solidFill>
                  <a:srgbClr val="002060"/>
                </a:solidFill>
              </a:rPr>
              <a:t>Groep B + 0.6 kg  </a:t>
            </a:r>
            <a:endParaRPr lang="nl-NL" altLang="en-US" sz="2000" i="1" dirty="0">
              <a:solidFill>
                <a:srgbClr val="002060"/>
              </a:solidFill>
            </a:endParaRPr>
          </a:p>
          <a:p>
            <a:pPr>
              <a:buFont typeface="Wingdings 3" pitchFamily="18" charset="2"/>
              <a:buNone/>
            </a:pPr>
            <a:endParaRPr lang="nl-NL" altLang="en-US" sz="2000" dirty="0">
              <a:solidFill>
                <a:srgbClr val="002060"/>
              </a:solidFill>
            </a:endParaRPr>
          </a:p>
          <a:p>
            <a:pPr marL="342900" indent="-342900">
              <a:buFont typeface="Courier New" pitchFamily="49" charset="0"/>
              <a:buChar char="o"/>
            </a:pPr>
            <a:r>
              <a:rPr lang="nl-NL" altLang="en-US" sz="2000" dirty="0">
                <a:solidFill>
                  <a:srgbClr val="002060"/>
                </a:solidFill>
              </a:rPr>
              <a:t>Gehele jaar stabielere HbA1c waarden</a:t>
            </a:r>
          </a:p>
          <a:p>
            <a:endParaRPr lang="nl-NL" dirty="0"/>
          </a:p>
        </p:txBody>
      </p:sp>
    </p:spTree>
    <p:extLst>
      <p:ext uri="{BB962C8B-B14F-4D97-AF65-F5344CB8AC3E}">
        <p14:creationId xmlns:p14="http://schemas.microsoft.com/office/powerpoint/2010/main" val="18754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25</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315885" y="485308"/>
            <a:ext cx="9446334" cy="461665"/>
          </a:xfrm>
          <a:prstGeom prst="rect">
            <a:avLst/>
          </a:prstGeom>
          <a:noFill/>
        </p:spPr>
        <p:txBody>
          <a:bodyPr wrap="square" rtlCol="0">
            <a:spAutoFit/>
          </a:bodyPr>
          <a:lstStyle/>
          <a:p>
            <a:r>
              <a:rPr lang="nl-NL" sz="2400" b="1" dirty="0">
                <a:solidFill>
                  <a:srgbClr val="C00000"/>
                </a:solidFill>
              </a:rPr>
              <a:t> </a:t>
            </a:r>
            <a:r>
              <a:rPr lang="nl-NL" sz="2400" b="1" dirty="0">
                <a:solidFill>
                  <a:schemeClr val="accent6">
                    <a:lumMod val="75000"/>
                  </a:schemeClr>
                </a:solidFill>
              </a:rPr>
              <a:t>Observationele studie - 10 jaar na de EPIDIAR</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46019" y="1359145"/>
            <a:ext cx="10874855" cy="5970865"/>
          </a:xfrm>
          <a:prstGeom prst="rect">
            <a:avLst/>
          </a:prstGeom>
          <a:noFill/>
        </p:spPr>
        <p:txBody>
          <a:bodyPr wrap="square" rtlCol="0">
            <a:spAutoFit/>
          </a:bodyPr>
          <a:lstStyle/>
          <a:p>
            <a:r>
              <a:rPr lang="nl-NL" sz="2000" dirty="0">
                <a:solidFill>
                  <a:srgbClr val="002060"/>
                </a:solidFill>
              </a:rPr>
              <a:t>N= 508 artsen</a:t>
            </a:r>
          </a:p>
          <a:p>
            <a:pPr marL="342900" indent="-342900">
              <a:buFont typeface="Courier New" pitchFamily="49" charset="0"/>
              <a:buChar char="o"/>
            </a:pPr>
            <a:r>
              <a:rPr lang="nl-NL" sz="2000" dirty="0">
                <a:solidFill>
                  <a:srgbClr val="002060"/>
                </a:solidFill>
              </a:rPr>
              <a:t>96.2% heeft adviezen gegeven (62.2% obv richtlijnen)</a:t>
            </a:r>
          </a:p>
          <a:p>
            <a:endParaRPr lang="nl-NL" sz="2000" dirty="0">
              <a:solidFill>
                <a:srgbClr val="002060"/>
              </a:solidFill>
            </a:endParaRPr>
          </a:p>
          <a:p>
            <a:endParaRPr lang="nl-NL" sz="2000" dirty="0">
              <a:solidFill>
                <a:srgbClr val="002060"/>
              </a:solidFill>
            </a:endParaRPr>
          </a:p>
          <a:p>
            <a:r>
              <a:rPr lang="nl-NL" sz="2000" dirty="0">
                <a:solidFill>
                  <a:srgbClr val="002060"/>
                </a:solidFill>
              </a:rPr>
              <a:t>N= 3394 patiënten (95.8% T2DM)</a:t>
            </a:r>
          </a:p>
          <a:p>
            <a:pPr marL="342900" indent="-342900">
              <a:buFont typeface="Courier New" pitchFamily="49" charset="0"/>
              <a:buChar char="o"/>
            </a:pPr>
            <a:r>
              <a:rPr lang="nl-NL" sz="2000" dirty="0">
                <a:solidFill>
                  <a:srgbClr val="002060"/>
                </a:solidFill>
              </a:rPr>
              <a:t>≥ 15 dagen gevast (94.2%)</a:t>
            </a:r>
          </a:p>
          <a:p>
            <a:r>
              <a:rPr lang="nl-NL" sz="2000" dirty="0">
                <a:solidFill>
                  <a:srgbClr val="002060"/>
                </a:solidFill>
              </a:rPr>
              <a:t>            </a:t>
            </a:r>
            <a:r>
              <a:rPr lang="nl-NL" sz="2000" dirty="0">
                <a:solidFill>
                  <a:srgbClr val="002060"/>
                </a:solidFill>
                <a:sym typeface="Wingdings" panose="05000000000000000000" pitchFamily="2" charset="2"/>
              </a:rPr>
              <a:t> </a:t>
            </a:r>
            <a:r>
              <a:rPr lang="nl-NL" sz="2000" dirty="0">
                <a:solidFill>
                  <a:srgbClr val="002060"/>
                </a:solidFill>
              </a:rPr>
              <a:t>Hele maand gevast (bijna 68%)</a:t>
            </a:r>
          </a:p>
          <a:p>
            <a:endParaRPr lang="nl-NL" sz="2000" dirty="0">
              <a:solidFill>
                <a:srgbClr val="002060"/>
              </a:solidFill>
            </a:endParaRPr>
          </a:p>
          <a:p>
            <a:endParaRPr lang="nl-NL" sz="2000" dirty="0">
              <a:solidFill>
                <a:srgbClr val="002060"/>
              </a:solidFill>
            </a:endParaRPr>
          </a:p>
          <a:p>
            <a:pPr marL="342900" indent="-342900">
              <a:buFont typeface="Courier New" pitchFamily="49" charset="0"/>
              <a:buChar char="o"/>
            </a:pPr>
            <a:r>
              <a:rPr lang="nl-NL" sz="2000" dirty="0">
                <a:solidFill>
                  <a:srgbClr val="002060"/>
                </a:solidFill>
              </a:rPr>
              <a:t>≥ 1 hypoglyceamische episode (8.8%)</a:t>
            </a:r>
          </a:p>
          <a:p>
            <a:endParaRPr lang="nl-NL" sz="2000" dirty="0">
              <a:solidFill>
                <a:srgbClr val="002060"/>
              </a:solidFill>
            </a:endParaRPr>
          </a:p>
          <a:p>
            <a:pPr marL="285750" indent="-285750">
              <a:buFont typeface="Arial" panose="020B0604020202020204" pitchFamily="34" charset="0"/>
              <a:buChar char="•"/>
            </a:pPr>
            <a:endParaRPr lang="nl-NL" sz="2000" dirty="0">
              <a:solidFill>
                <a:srgbClr val="002060"/>
              </a:solidFill>
            </a:endParaRPr>
          </a:p>
          <a:p>
            <a:pPr marL="342900" indent="-342900">
              <a:buFont typeface="Courier New" pitchFamily="49" charset="0"/>
              <a:buChar char="o"/>
            </a:pPr>
            <a:r>
              <a:rPr lang="nl-NL" sz="2000" dirty="0">
                <a:solidFill>
                  <a:srgbClr val="002060"/>
                </a:solidFill>
              </a:rPr>
              <a:t>Circa 30% vast buiten de ramadan!</a:t>
            </a:r>
            <a:endParaRPr lang="nl-NL" sz="2400" dirty="0">
              <a:solidFill>
                <a:srgbClr val="002060"/>
              </a:solidFill>
            </a:endParaRP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endParaRPr lang="nl-NL" sz="1000" i="1" dirty="0">
              <a:solidFill>
                <a:srgbClr val="002060"/>
              </a:solidFill>
            </a:endParaRPr>
          </a:p>
          <a:p>
            <a:r>
              <a:rPr lang="nl-NL" sz="1000" i="1" dirty="0">
                <a:solidFill>
                  <a:srgbClr val="002060"/>
                </a:solidFill>
              </a:rPr>
              <a:t>Multi-country </a:t>
            </a:r>
            <a:r>
              <a:rPr lang="nl-NL" sz="1000" i="1" dirty="0" err="1">
                <a:solidFill>
                  <a:srgbClr val="002060"/>
                </a:solidFill>
              </a:rPr>
              <a:t>retrospective</a:t>
            </a:r>
            <a:r>
              <a:rPr lang="nl-NL" sz="1000" i="1" dirty="0">
                <a:solidFill>
                  <a:srgbClr val="002060"/>
                </a:solidFill>
              </a:rPr>
              <a:t> </a:t>
            </a:r>
            <a:r>
              <a:rPr lang="nl-NL" sz="1000" i="1" dirty="0" err="1">
                <a:solidFill>
                  <a:srgbClr val="002060"/>
                </a:solidFill>
              </a:rPr>
              <a:t>observational</a:t>
            </a:r>
            <a:r>
              <a:rPr lang="nl-NL" sz="1000" i="1" dirty="0">
                <a:solidFill>
                  <a:srgbClr val="002060"/>
                </a:solidFill>
              </a:rPr>
              <a:t> study of the management and </a:t>
            </a:r>
            <a:r>
              <a:rPr lang="nl-NL" sz="1000" i="1" dirty="0" err="1">
                <a:solidFill>
                  <a:srgbClr val="002060"/>
                </a:solidFill>
              </a:rPr>
              <a:t>outcomes</a:t>
            </a:r>
            <a:r>
              <a:rPr lang="nl-NL" sz="1000" i="1" dirty="0">
                <a:solidFill>
                  <a:srgbClr val="002060"/>
                </a:solidFill>
              </a:rPr>
              <a:t> of patients with Type 2 diabetes </a:t>
            </a:r>
          </a:p>
          <a:p>
            <a:r>
              <a:rPr lang="nl-NL" sz="1000" i="1" dirty="0">
                <a:solidFill>
                  <a:srgbClr val="002060"/>
                </a:solidFill>
              </a:rPr>
              <a:t>during Ramadan in 2010 (CREED). Babineaux et al. </a:t>
            </a:r>
            <a:r>
              <a:rPr lang="nl-NL" sz="1000" i="1" dirty="0" err="1">
                <a:solidFill>
                  <a:srgbClr val="002060"/>
                </a:solidFill>
              </a:rPr>
              <a:t>Diabetic</a:t>
            </a:r>
            <a:r>
              <a:rPr lang="nl-NL" sz="1000" i="1" dirty="0">
                <a:solidFill>
                  <a:srgbClr val="002060"/>
                </a:solidFill>
              </a:rPr>
              <a:t> </a:t>
            </a:r>
            <a:r>
              <a:rPr lang="nl-NL" sz="1000" i="1" dirty="0" err="1">
                <a:solidFill>
                  <a:srgbClr val="002060"/>
                </a:solidFill>
              </a:rPr>
              <a:t>Medicine</a:t>
            </a:r>
            <a:r>
              <a:rPr lang="nl-NL" sz="1000" i="1" dirty="0">
                <a:solidFill>
                  <a:srgbClr val="002060"/>
                </a:solidFill>
              </a:rPr>
              <a:t>, 2010.</a:t>
            </a:r>
          </a:p>
          <a:p>
            <a:pPr marL="285750" indent="-285750">
              <a:buFontTx/>
              <a:buChar char="-"/>
            </a:pPr>
            <a:endParaRPr lang="nl-NL" sz="2400" dirty="0"/>
          </a:p>
          <a:p>
            <a:pPr lvl="1"/>
            <a:endParaRPr lang="nl-NL" dirty="0"/>
          </a:p>
        </p:txBody>
      </p:sp>
      <p:sp>
        <p:nvSpPr>
          <p:cNvPr id="6" name="Tekstvak 5">
            <a:extLst>
              <a:ext uri="{FF2B5EF4-FFF2-40B4-BE49-F238E27FC236}">
                <a16:creationId xmlns:a16="http://schemas.microsoft.com/office/drawing/2014/main" id="{C5394F74-BAD5-4656-8EF2-5BDFA653C6C9}"/>
              </a:ext>
            </a:extLst>
          </p:cNvPr>
          <p:cNvSpPr txBox="1"/>
          <p:nvPr/>
        </p:nvSpPr>
        <p:spPr>
          <a:xfrm>
            <a:off x="-2342939" y="5818694"/>
            <a:ext cx="8096250" cy="553998"/>
          </a:xfrm>
          <a:prstGeom prst="rect">
            <a:avLst/>
          </a:prstGeom>
          <a:noFill/>
        </p:spPr>
        <p:txBody>
          <a:bodyPr wrap="square" rtlCol="0">
            <a:spAutoFit/>
          </a:bodyPr>
          <a:lstStyle/>
          <a:p>
            <a:endParaRPr lang="nl-NL" sz="1000" dirty="0">
              <a:solidFill>
                <a:prstClr val="black"/>
              </a:solidFill>
            </a:endParaRPr>
          </a:p>
          <a:p>
            <a:endParaRPr lang="nl-NL" sz="1000" dirty="0">
              <a:solidFill>
                <a:prstClr val="black"/>
              </a:solidFill>
            </a:endParaRPr>
          </a:p>
          <a:p>
            <a:endParaRPr lang="nl-NL" sz="1000" dirty="0">
              <a:solidFill>
                <a:prstClr val="black"/>
              </a:solidFill>
            </a:endParaRPr>
          </a:p>
        </p:txBody>
      </p:sp>
    </p:spTree>
    <p:extLst>
      <p:ext uri="{BB962C8B-B14F-4D97-AF65-F5344CB8AC3E}">
        <p14:creationId xmlns:p14="http://schemas.microsoft.com/office/powerpoint/2010/main" val="31961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anim calcmode="lin" valueType="num">
                                      <p:cBhvr additive="base">
                                        <p:cTn id="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2" end="12"/>
                                            </p:txEl>
                                          </p:spTgt>
                                        </p:tgtEl>
                                        <p:attrNameLst>
                                          <p:attrName>style.visibility</p:attrName>
                                        </p:attrNameLst>
                                      </p:cBhvr>
                                      <p:to>
                                        <p:strVal val="visible"/>
                                      </p:to>
                                    </p:set>
                                    <p:anim calcmode="lin" valueType="num">
                                      <p:cBhvr additive="base">
                                        <p:cTn id="11"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603FE48-9DEF-47A9-94F1-9E6416E9546D}"/>
              </a:ext>
            </a:extLst>
          </p:cNvPr>
          <p:cNvSpPr>
            <a:spLocks noGrp="1"/>
          </p:cNvSpPr>
          <p:nvPr>
            <p:ph type="sldNum" sz="quarter" idx="12"/>
          </p:nvPr>
        </p:nvSpPr>
        <p:spPr/>
        <p:txBody>
          <a:bodyPr/>
          <a:lstStyle/>
          <a:p>
            <a:fld id="{8AA3849B-42E3-48C3-B17C-2842F53F208D}" type="slidenum">
              <a:rPr lang="fr-FR" smtClean="0"/>
              <a:pPr/>
              <a:t>26</a:t>
            </a:fld>
            <a:endParaRPr lang="fr-FR"/>
          </a:p>
        </p:txBody>
      </p:sp>
      <p:sp>
        <p:nvSpPr>
          <p:cNvPr id="6" name="Ovaal 4">
            <a:extLst>
              <a:ext uri="{FF2B5EF4-FFF2-40B4-BE49-F238E27FC236}">
                <a16:creationId xmlns:a16="http://schemas.microsoft.com/office/drawing/2014/main" id="{C1A288B9-1A41-4F32-B5E1-D643E7DACFAF}"/>
              </a:ext>
            </a:extLst>
          </p:cNvPr>
          <p:cNvSpPr txBox="1"/>
          <p:nvPr/>
        </p:nvSpPr>
        <p:spPr>
          <a:xfrm>
            <a:off x="4082258" y="5185664"/>
            <a:ext cx="1156208" cy="1156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1600" b="1" kern="1200" dirty="0"/>
          </a:p>
        </p:txBody>
      </p:sp>
      <p:sp>
        <p:nvSpPr>
          <p:cNvPr id="18" name="Ovaal 4">
            <a:extLst>
              <a:ext uri="{FF2B5EF4-FFF2-40B4-BE49-F238E27FC236}">
                <a16:creationId xmlns:a16="http://schemas.microsoft.com/office/drawing/2014/main" id="{0744E55A-C94D-4C54-9707-92245B3E7200}"/>
              </a:ext>
            </a:extLst>
          </p:cNvPr>
          <p:cNvSpPr txBox="1"/>
          <p:nvPr/>
        </p:nvSpPr>
        <p:spPr>
          <a:xfrm>
            <a:off x="6562407" y="1317546"/>
            <a:ext cx="1156208" cy="11562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nl-NL" sz="1400" b="1" kern="1200" dirty="0"/>
          </a:p>
        </p:txBody>
      </p:sp>
      <p:sp>
        <p:nvSpPr>
          <p:cNvPr id="20" name="Tekstvak 19">
            <a:extLst>
              <a:ext uri="{FF2B5EF4-FFF2-40B4-BE49-F238E27FC236}">
                <a16:creationId xmlns:a16="http://schemas.microsoft.com/office/drawing/2014/main" id="{E8DF6BE6-CB1F-4B91-B59A-B069927A8897}"/>
              </a:ext>
            </a:extLst>
          </p:cNvPr>
          <p:cNvSpPr txBox="1"/>
          <p:nvPr/>
        </p:nvSpPr>
        <p:spPr>
          <a:xfrm>
            <a:off x="866273" y="454219"/>
            <a:ext cx="7891951" cy="861774"/>
          </a:xfrm>
          <a:prstGeom prst="rect">
            <a:avLst/>
          </a:prstGeom>
          <a:noFill/>
        </p:spPr>
        <p:txBody>
          <a:bodyPr wrap="square" rtlCol="0">
            <a:spAutoFit/>
          </a:bodyPr>
          <a:lstStyle/>
          <a:p>
            <a:r>
              <a:rPr lang="nl-NL" sz="3200" b="1" dirty="0">
                <a:solidFill>
                  <a:schemeClr val="accent6">
                    <a:lumMod val="75000"/>
                  </a:schemeClr>
                </a:solidFill>
              </a:rPr>
              <a:t>Voorlichting diabetes en ramadan</a:t>
            </a:r>
          </a:p>
          <a:p>
            <a:endParaRPr lang="nl-NL" dirty="0"/>
          </a:p>
        </p:txBody>
      </p:sp>
      <p:pic>
        <p:nvPicPr>
          <p:cNvPr id="21" name="Afbeelding 20">
            <a:extLst>
              <a:ext uri="{FF2B5EF4-FFF2-40B4-BE49-F238E27FC236}">
                <a16:creationId xmlns:a16="http://schemas.microsoft.com/office/drawing/2014/main" id="{489FD9D9-8B99-44DF-987D-C997BABCDD92}"/>
              </a:ext>
            </a:extLst>
          </p:cNvPr>
          <p:cNvPicPr>
            <a:picLocks noChangeAspect="1"/>
          </p:cNvPicPr>
          <p:nvPr/>
        </p:nvPicPr>
        <p:blipFill>
          <a:blip r:embed="rId3"/>
          <a:stretch>
            <a:fillRect/>
          </a:stretch>
        </p:blipFill>
        <p:spPr>
          <a:xfrm>
            <a:off x="9759485" y="-20229"/>
            <a:ext cx="2432515" cy="1810669"/>
          </a:xfrm>
          <a:prstGeom prst="rect">
            <a:avLst/>
          </a:prstGeom>
        </p:spPr>
      </p:pic>
      <p:graphicFrame>
        <p:nvGraphicFramePr>
          <p:cNvPr id="19" name="Diagram 18"/>
          <p:cNvGraphicFramePr/>
          <p:nvPr>
            <p:extLst>
              <p:ext uri="{D42A27DB-BD31-4B8C-83A1-F6EECF244321}">
                <p14:modId xmlns:p14="http://schemas.microsoft.com/office/powerpoint/2010/main" val="2731518980"/>
              </p:ext>
            </p:extLst>
          </p:nvPr>
        </p:nvGraphicFramePr>
        <p:xfrm>
          <a:off x="-342536" y="112557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3" name="Afbeelding 22"/>
          <p:cNvPicPr>
            <a:picLocks noChangeAspect="1"/>
          </p:cNvPicPr>
          <p:nvPr/>
        </p:nvPicPr>
        <p:blipFill>
          <a:blip r:embed="rId9"/>
          <a:stretch>
            <a:fillRect/>
          </a:stretch>
        </p:blipFill>
        <p:spPr>
          <a:xfrm>
            <a:off x="8210967" y="2829692"/>
            <a:ext cx="3097036" cy="2200847"/>
          </a:xfrm>
          <a:prstGeom prst="rect">
            <a:avLst/>
          </a:prstGeom>
        </p:spPr>
      </p:pic>
      <p:pic>
        <p:nvPicPr>
          <p:cNvPr id="9" name="Afbeelding 8"/>
          <p:cNvPicPr>
            <a:picLocks noChangeAspect="1"/>
          </p:cNvPicPr>
          <p:nvPr/>
        </p:nvPicPr>
        <p:blipFill>
          <a:blip r:embed="rId10"/>
          <a:stretch>
            <a:fillRect/>
          </a:stretch>
        </p:blipFill>
        <p:spPr>
          <a:xfrm>
            <a:off x="8181803" y="5066781"/>
            <a:ext cx="2962913" cy="237765"/>
          </a:xfrm>
          <a:prstGeom prst="rect">
            <a:avLst/>
          </a:prstGeom>
        </p:spPr>
      </p:pic>
    </p:spTree>
    <p:extLst>
      <p:ext uri="{BB962C8B-B14F-4D97-AF65-F5344CB8AC3E}">
        <p14:creationId xmlns:p14="http://schemas.microsoft.com/office/powerpoint/2010/main" val="190414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27</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accent6">
                    <a:lumMod val="75000"/>
                  </a:schemeClr>
                </a:solidFill>
              </a:rPr>
              <a:t> 2</a:t>
            </a:r>
            <a:r>
              <a:rPr lang="nl-NL" altLang="en-US" sz="3600" b="1" dirty="0">
                <a:solidFill>
                  <a:schemeClr val="accent6">
                    <a:lumMod val="75000"/>
                  </a:schemeClr>
                </a:solidFill>
              </a:rPr>
              <a:t>. Begeleiding tijdens de ramadan</a:t>
            </a:r>
            <a:endParaRPr lang="nl-NL" sz="3600" b="1" dirty="0">
              <a:solidFill>
                <a:schemeClr val="accent6">
                  <a:lumMod val="75000"/>
                </a:schemeClr>
              </a:solidFill>
            </a:endParaRPr>
          </a:p>
        </p:txBody>
      </p:sp>
      <p:sp>
        <p:nvSpPr>
          <p:cNvPr id="4" name="Tekstvak 3">
            <a:extLst>
              <a:ext uri="{FF2B5EF4-FFF2-40B4-BE49-F238E27FC236}">
                <a16:creationId xmlns:a16="http://schemas.microsoft.com/office/drawing/2014/main" id="{1C607663-6FC8-42CD-8B52-1CED08EE5ABF}"/>
              </a:ext>
            </a:extLst>
          </p:cNvPr>
          <p:cNvSpPr txBox="1"/>
          <p:nvPr/>
        </p:nvSpPr>
        <p:spPr>
          <a:xfrm>
            <a:off x="833511" y="2004269"/>
            <a:ext cx="8619218" cy="4278094"/>
          </a:xfrm>
          <a:prstGeom prst="rect">
            <a:avLst/>
          </a:prstGeom>
          <a:noFill/>
        </p:spPr>
        <p:txBody>
          <a:bodyPr wrap="square" rtlCol="0">
            <a:spAutoFit/>
          </a:bodyPr>
          <a:lstStyle/>
          <a:p>
            <a:r>
              <a:rPr lang="nl-NL" altLang="en-US" sz="2400" dirty="0">
                <a:solidFill>
                  <a:srgbClr val="002060"/>
                </a:solidFill>
              </a:rPr>
              <a:t>Zonodig contactmoment ter evaluatie</a:t>
            </a:r>
          </a:p>
          <a:p>
            <a:pPr marL="342900" indent="-342900">
              <a:buFont typeface="Courier New" panose="02070309020205020404" pitchFamily="49" charset="0"/>
              <a:buChar char="o"/>
            </a:pPr>
            <a:r>
              <a:rPr lang="nl-NL" altLang="en-US" sz="2400" dirty="0">
                <a:solidFill>
                  <a:srgbClr val="002060"/>
                </a:solidFill>
              </a:rPr>
              <a:t>Voedingspatroon</a:t>
            </a:r>
          </a:p>
          <a:p>
            <a:pPr marL="342900" indent="-342900">
              <a:buFont typeface="Courier New" panose="02070309020205020404" pitchFamily="49" charset="0"/>
              <a:buChar char="o"/>
            </a:pPr>
            <a:r>
              <a:rPr lang="nl-NL" altLang="en-US" sz="2400" dirty="0" err="1">
                <a:solidFill>
                  <a:srgbClr val="002060"/>
                </a:solidFill>
              </a:rPr>
              <a:t>Hypo’s</a:t>
            </a:r>
            <a:endParaRPr lang="nl-NL" altLang="en-US" sz="2400" dirty="0">
              <a:solidFill>
                <a:srgbClr val="002060"/>
              </a:solidFill>
            </a:endParaRPr>
          </a:p>
          <a:p>
            <a:pPr marL="342900" indent="-342900">
              <a:buFont typeface="Courier New" panose="02070309020205020404" pitchFamily="49" charset="0"/>
              <a:buChar char="o"/>
            </a:pPr>
            <a:r>
              <a:rPr lang="nl-NL" altLang="en-US" sz="2400" dirty="0">
                <a:solidFill>
                  <a:srgbClr val="002060"/>
                </a:solidFill>
              </a:rPr>
              <a:t>Tijdstip van medicatiegebruik</a:t>
            </a:r>
          </a:p>
          <a:p>
            <a:pPr marL="342900" indent="-342900">
              <a:buFont typeface="Wingdings" panose="05000000000000000000" pitchFamily="2" charset="2"/>
              <a:buChar char="Ø"/>
            </a:pPr>
            <a:endParaRPr lang="nl-NL" altLang="en-US" sz="2000" b="1" dirty="0">
              <a:solidFill>
                <a:srgbClr val="002060"/>
              </a:solidFill>
            </a:endParaRPr>
          </a:p>
          <a:p>
            <a:pPr marL="342900" indent="-342900">
              <a:buFont typeface="Wingdings" panose="05000000000000000000" pitchFamily="2" charset="2"/>
              <a:buChar char="Ø"/>
            </a:pPr>
            <a:endParaRPr lang="nl-NL" altLang="en-US" sz="2000" b="1" dirty="0">
              <a:solidFill>
                <a:srgbClr val="002060"/>
              </a:solidFill>
            </a:endParaRPr>
          </a:p>
          <a:p>
            <a:endParaRPr lang="nl-NL" altLang="en-US" sz="2000" b="1" dirty="0">
              <a:solidFill>
                <a:srgbClr val="002060"/>
              </a:solidFill>
            </a:endParaRPr>
          </a:p>
          <a:p>
            <a:r>
              <a:rPr lang="nl-NL" altLang="en-US" sz="2400" dirty="0">
                <a:solidFill>
                  <a:srgbClr val="002060"/>
                </a:solidFill>
              </a:rPr>
              <a:t>De eerste 4 dagen </a:t>
            </a:r>
            <a:r>
              <a:rPr lang="nl-NL" altLang="en-US" sz="2400" dirty="0">
                <a:solidFill>
                  <a:srgbClr val="002060"/>
                </a:solidFill>
                <a:sym typeface="Wingdings" pitchFamily="2" charset="2"/>
              </a:rPr>
              <a:t> 2x dagcurve*</a:t>
            </a:r>
          </a:p>
          <a:p>
            <a:r>
              <a:rPr lang="nl-NL" altLang="en-US" sz="2400" dirty="0">
                <a:solidFill>
                  <a:srgbClr val="002060"/>
                </a:solidFill>
                <a:sym typeface="Wingdings" pitchFamily="2" charset="2"/>
              </a:rPr>
              <a:t>          Daarna 1x per week dagcurve</a:t>
            </a:r>
          </a:p>
          <a:p>
            <a:endParaRPr lang="nl-NL" altLang="en-US" sz="2000" dirty="0">
              <a:sym typeface="Wingdings" pitchFamily="2" charset="2"/>
            </a:endParaRPr>
          </a:p>
          <a:p>
            <a:endParaRPr lang="nl-NL" altLang="en-US" sz="2000" dirty="0">
              <a:sym typeface="Wingdings" pitchFamily="2" charset="2"/>
            </a:endParaRPr>
          </a:p>
          <a:p>
            <a:endParaRPr lang="nl-NL" sz="1400" b="1" i="1" dirty="0">
              <a:solidFill>
                <a:srgbClr val="002060"/>
              </a:solidFill>
            </a:endParaRPr>
          </a:p>
          <a:p>
            <a:r>
              <a:rPr lang="nl-NL" sz="1400" b="1" i="1" dirty="0">
                <a:solidFill>
                  <a:srgbClr val="002060"/>
                </a:solidFill>
              </a:rPr>
              <a:t>* Alleen indien sprake is van zelfcontrole</a:t>
            </a:r>
          </a:p>
        </p:txBody>
      </p:sp>
    </p:spTree>
    <p:extLst>
      <p:ext uri="{BB962C8B-B14F-4D97-AF65-F5344CB8AC3E}">
        <p14:creationId xmlns:p14="http://schemas.microsoft.com/office/powerpoint/2010/main" val="178646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28</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283243" y="557391"/>
            <a:ext cx="8101263" cy="1200329"/>
          </a:xfrm>
          <a:prstGeom prst="rect">
            <a:avLst/>
          </a:prstGeom>
          <a:noFill/>
        </p:spPr>
        <p:txBody>
          <a:bodyPr wrap="square" rtlCol="0">
            <a:spAutoFit/>
          </a:bodyPr>
          <a:lstStyle/>
          <a:p>
            <a:pPr algn="ctr"/>
            <a:r>
              <a:rPr lang="nl-NL" sz="3600" b="1" dirty="0">
                <a:solidFill>
                  <a:schemeClr val="accent6">
                    <a:lumMod val="75000"/>
                  </a:schemeClr>
                </a:solidFill>
              </a:rPr>
              <a:t> </a:t>
            </a:r>
            <a:r>
              <a:rPr lang="nl-NL" altLang="en-US" sz="3600" b="1" dirty="0">
                <a:solidFill>
                  <a:schemeClr val="accent6">
                    <a:lumMod val="75000"/>
                  </a:schemeClr>
                </a:solidFill>
              </a:rPr>
              <a:t>3. Begeleiding na de ramadan (nazorg)</a:t>
            </a:r>
            <a:endParaRPr lang="nl-NL" sz="3600" b="1" dirty="0">
              <a:solidFill>
                <a:schemeClr val="accent6">
                  <a:lumMod val="75000"/>
                </a:schemeClr>
              </a:solidFill>
            </a:endParaRPr>
          </a:p>
        </p:txBody>
      </p:sp>
      <p:sp>
        <p:nvSpPr>
          <p:cNvPr id="8" name="Tekstvak 7">
            <a:extLst>
              <a:ext uri="{FF2B5EF4-FFF2-40B4-BE49-F238E27FC236}">
                <a16:creationId xmlns:a16="http://schemas.microsoft.com/office/drawing/2014/main" id="{7F5BFC41-4F39-4DE0-A585-04E50E245EED}"/>
              </a:ext>
            </a:extLst>
          </p:cNvPr>
          <p:cNvSpPr txBox="1"/>
          <p:nvPr/>
        </p:nvSpPr>
        <p:spPr>
          <a:xfrm>
            <a:off x="857250" y="2209800"/>
            <a:ext cx="9715500" cy="2308324"/>
          </a:xfrm>
          <a:prstGeom prst="rect">
            <a:avLst/>
          </a:prstGeom>
          <a:noFill/>
        </p:spPr>
        <p:txBody>
          <a:bodyPr wrap="square" rtlCol="0">
            <a:spAutoFit/>
          </a:bodyPr>
          <a:lstStyle/>
          <a:p>
            <a:r>
              <a:rPr lang="nl-NL" altLang="en-US" sz="2400" b="1" dirty="0">
                <a:solidFill>
                  <a:srgbClr val="002060"/>
                </a:solidFill>
              </a:rPr>
              <a:t>Evaluatie consult</a:t>
            </a:r>
          </a:p>
          <a:p>
            <a:pPr marL="342900" indent="-342900">
              <a:buFont typeface="Courier New" panose="02070309020205020404" pitchFamily="49" charset="0"/>
              <a:buChar char="o"/>
            </a:pPr>
            <a:r>
              <a:rPr lang="nl-NL" altLang="en-US" sz="2400" dirty="0">
                <a:solidFill>
                  <a:srgbClr val="002060"/>
                </a:solidFill>
              </a:rPr>
              <a:t>Verloop van het vasten bespreken</a:t>
            </a:r>
          </a:p>
          <a:p>
            <a:pPr marL="342900" indent="-342900">
              <a:buFont typeface="Courier New" panose="02070309020205020404" pitchFamily="49" charset="0"/>
              <a:buChar char="o"/>
            </a:pPr>
            <a:r>
              <a:rPr lang="nl-NL" altLang="en-US" sz="2400" dirty="0">
                <a:solidFill>
                  <a:srgbClr val="002060"/>
                </a:solidFill>
              </a:rPr>
              <a:t>Oude medicatieschema hervatten</a:t>
            </a:r>
          </a:p>
          <a:p>
            <a:pPr marL="342900" indent="-342900">
              <a:buFont typeface="Courier New" panose="02070309020205020404" pitchFamily="49" charset="0"/>
              <a:buChar char="o"/>
            </a:pPr>
            <a:r>
              <a:rPr lang="nl-NL" altLang="en-US" sz="2400" dirty="0">
                <a:solidFill>
                  <a:srgbClr val="002060"/>
                </a:solidFill>
              </a:rPr>
              <a:t>Op indicatie: obv dagcurve medicatiebeleid aanpassen</a:t>
            </a:r>
          </a:p>
          <a:p>
            <a:pPr marL="342900" indent="-342900">
              <a:buFont typeface="Courier New" panose="02070309020205020404" pitchFamily="49" charset="0"/>
              <a:buChar char="o"/>
            </a:pPr>
            <a:r>
              <a:rPr lang="nl-NL" altLang="en-US" sz="2400" dirty="0">
                <a:solidFill>
                  <a:srgbClr val="002060"/>
                </a:solidFill>
              </a:rPr>
              <a:t>Op indicatie: HbA1c en nierfunctie controleren</a:t>
            </a:r>
          </a:p>
          <a:p>
            <a:pPr marL="342900" indent="-342900">
              <a:buFont typeface="Courier New" panose="02070309020205020404" pitchFamily="49" charset="0"/>
              <a:buChar char="o"/>
            </a:pPr>
            <a:r>
              <a:rPr lang="nl-NL" altLang="en-US" sz="2400" dirty="0">
                <a:solidFill>
                  <a:srgbClr val="002060"/>
                </a:solidFill>
              </a:rPr>
              <a:t>Goede verslaglegging HIS/ZIS </a:t>
            </a:r>
          </a:p>
        </p:txBody>
      </p:sp>
    </p:spTree>
    <p:extLst>
      <p:ext uri="{BB962C8B-B14F-4D97-AF65-F5344CB8AC3E}">
        <p14:creationId xmlns:p14="http://schemas.microsoft.com/office/powerpoint/2010/main" val="3917866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382161" y="2344269"/>
            <a:ext cx="7624202" cy="1323439"/>
          </a:xfrm>
          <a:prstGeom prst="rect">
            <a:avLst/>
          </a:prstGeom>
          <a:noFill/>
        </p:spPr>
        <p:txBody>
          <a:bodyPr wrap="none" rtlCol="0">
            <a:spAutoFit/>
          </a:bodyPr>
          <a:lstStyle/>
          <a:p>
            <a:pPr algn="ctr"/>
            <a:endParaRPr lang="en-US" altLang="nl-NL" sz="4000" b="1" dirty="0">
              <a:solidFill>
                <a:schemeClr val="accent6">
                  <a:lumMod val="75000"/>
                </a:schemeClr>
              </a:solidFill>
            </a:endParaRPr>
          </a:p>
          <a:p>
            <a:pPr algn="ctr"/>
            <a:r>
              <a:rPr lang="en-US" altLang="nl-NL" sz="4000" b="1" dirty="0">
                <a:solidFill>
                  <a:schemeClr val="accent6">
                    <a:lumMod val="75000"/>
                  </a:schemeClr>
                </a:solidFill>
              </a:rPr>
              <a:t>Ramadan medicatie-protocol</a:t>
            </a:r>
            <a:endParaRPr lang="nl-NL" sz="4000" b="1" dirty="0">
              <a:solidFill>
                <a:schemeClr val="accent6">
                  <a:lumMod val="75000"/>
                </a:schemeClr>
              </a:solidFill>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77984" y="0"/>
            <a:ext cx="2414016" cy="170791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29</a:t>
            </a:fld>
            <a:endParaRPr lang="fr-FR"/>
          </a:p>
        </p:txBody>
      </p:sp>
    </p:spTree>
    <p:extLst>
      <p:ext uri="{BB962C8B-B14F-4D97-AF65-F5344CB8AC3E}">
        <p14:creationId xmlns:p14="http://schemas.microsoft.com/office/powerpoint/2010/main" val="182076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3</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bg1"/>
                </a:solidFill>
              </a:rPr>
              <a:t> </a:t>
            </a:r>
            <a:r>
              <a:rPr lang="nl-NL" sz="3600" b="1" dirty="0">
                <a:solidFill>
                  <a:schemeClr val="accent6">
                    <a:lumMod val="75000"/>
                  </a:schemeClr>
                </a:solidFill>
              </a:rPr>
              <a:t>Doelgroep</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053389"/>
            <a:ext cx="10874855" cy="2215991"/>
          </a:xfrm>
          <a:prstGeom prst="rect">
            <a:avLst/>
          </a:prstGeom>
          <a:noFill/>
        </p:spPr>
        <p:txBody>
          <a:bodyPr wrap="square" rtlCol="0">
            <a:spAutoFit/>
          </a:bodyPr>
          <a:lstStyle/>
          <a:p>
            <a:pPr marL="800100" lvl="1" indent="-342900">
              <a:buFont typeface="Courier New" pitchFamily="49" charset="0"/>
              <a:buChar char="o"/>
            </a:pPr>
            <a:r>
              <a:rPr lang="nl-NL" sz="2400" dirty="0">
                <a:solidFill>
                  <a:srgbClr val="002060"/>
                </a:solidFill>
              </a:rPr>
              <a:t>Huisartsen en praktijkondersteuners</a:t>
            </a:r>
          </a:p>
          <a:p>
            <a:pPr marL="800100" lvl="1" indent="-342900">
              <a:buFont typeface="Courier New" pitchFamily="49" charset="0"/>
              <a:buChar char="o"/>
            </a:pPr>
            <a:endParaRPr lang="nl-NL" sz="2400" dirty="0">
              <a:solidFill>
                <a:srgbClr val="002060"/>
              </a:solidFill>
            </a:endParaRPr>
          </a:p>
          <a:p>
            <a:pPr marL="800100" lvl="1" indent="-342900">
              <a:buFont typeface="Courier New" pitchFamily="49" charset="0"/>
              <a:buChar char="o"/>
            </a:pPr>
            <a:r>
              <a:rPr lang="nl-NL" sz="2400" dirty="0">
                <a:solidFill>
                  <a:srgbClr val="002060"/>
                </a:solidFill>
              </a:rPr>
              <a:t>Diabetesverpleegkundigen</a:t>
            </a:r>
          </a:p>
          <a:p>
            <a:pPr marL="800100" lvl="1" indent="-342900">
              <a:buFont typeface="Courier New" pitchFamily="49" charset="0"/>
              <a:buChar char="o"/>
            </a:pPr>
            <a:endParaRPr lang="nl-NL" sz="2400" dirty="0">
              <a:solidFill>
                <a:srgbClr val="002060"/>
              </a:solidFill>
            </a:endParaRPr>
          </a:p>
          <a:p>
            <a:pPr marL="800100" lvl="1" indent="-342900">
              <a:buFont typeface="Courier New" pitchFamily="49" charset="0"/>
              <a:buChar char="o"/>
            </a:pPr>
            <a:r>
              <a:rPr lang="nl-NL" sz="2400" dirty="0">
                <a:solidFill>
                  <a:srgbClr val="002060"/>
                </a:solidFill>
              </a:rPr>
              <a:t>Internisten</a:t>
            </a:r>
          </a:p>
          <a:p>
            <a:endParaRPr lang="nl-NL" dirty="0"/>
          </a:p>
        </p:txBody>
      </p:sp>
    </p:spTree>
    <p:extLst>
      <p:ext uri="{BB962C8B-B14F-4D97-AF65-F5344CB8AC3E}">
        <p14:creationId xmlns:p14="http://schemas.microsoft.com/office/powerpoint/2010/main" val="3554568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30</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0" y="79407"/>
            <a:ext cx="8101263" cy="1200329"/>
          </a:xfrm>
          <a:prstGeom prst="rect">
            <a:avLst/>
          </a:prstGeom>
          <a:noFill/>
        </p:spPr>
        <p:txBody>
          <a:bodyPr wrap="square" rtlCol="0">
            <a:spAutoFit/>
          </a:bodyPr>
          <a:lstStyle/>
          <a:p>
            <a:pPr algn="ctr"/>
            <a:r>
              <a:rPr lang="nl-NL" sz="3600" b="1" dirty="0">
                <a:solidFill>
                  <a:schemeClr val="accent6">
                    <a:lumMod val="75000"/>
                  </a:schemeClr>
                </a:solidFill>
              </a:rPr>
              <a:t> </a:t>
            </a:r>
            <a:r>
              <a:rPr lang="en-US" altLang="nl-NL" sz="3200" dirty="0"/>
              <a:t/>
            </a:r>
            <a:br>
              <a:rPr lang="en-US" altLang="nl-NL" sz="3200" dirty="0"/>
            </a:br>
            <a:r>
              <a:rPr lang="en-US" altLang="nl-NL" sz="3600" b="1" dirty="0">
                <a:solidFill>
                  <a:schemeClr val="accent6">
                    <a:lumMod val="75000"/>
                  </a:schemeClr>
                </a:solidFill>
              </a:rPr>
              <a:t>‘Ramadan medicatie-protocol’</a:t>
            </a:r>
            <a:endParaRPr lang="nl-NL" sz="3600" b="1" dirty="0">
              <a:solidFill>
                <a:schemeClr val="accent6">
                  <a:lumMod val="75000"/>
                </a:schemeClr>
              </a:solidFill>
            </a:endParaRPr>
          </a:p>
        </p:txBody>
      </p:sp>
      <p:sp>
        <p:nvSpPr>
          <p:cNvPr id="6" name="Tekstvak 5">
            <a:extLst>
              <a:ext uri="{FF2B5EF4-FFF2-40B4-BE49-F238E27FC236}">
                <a16:creationId xmlns:a16="http://schemas.microsoft.com/office/drawing/2014/main" id="{39B572ED-6FEA-4AAC-AE74-96E0F7890025}"/>
              </a:ext>
            </a:extLst>
          </p:cNvPr>
          <p:cNvSpPr txBox="1"/>
          <p:nvPr/>
        </p:nvSpPr>
        <p:spPr>
          <a:xfrm>
            <a:off x="266700" y="6400800"/>
            <a:ext cx="6953250" cy="369332"/>
          </a:xfrm>
          <a:prstGeom prst="rect">
            <a:avLst/>
          </a:prstGeom>
          <a:noFill/>
        </p:spPr>
        <p:txBody>
          <a:bodyPr wrap="square" rtlCol="0">
            <a:spAutoFit/>
          </a:bodyPr>
          <a:lstStyle/>
          <a:p>
            <a:endParaRPr lang="nl-NL" dirty="0"/>
          </a:p>
        </p:txBody>
      </p:sp>
      <p:sp>
        <p:nvSpPr>
          <p:cNvPr id="8" name="Tekstvak 7">
            <a:extLst>
              <a:ext uri="{FF2B5EF4-FFF2-40B4-BE49-F238E27FC236}">
                <a16:creationId xmlns:a16="http://schemas.microsoft.com/office/drawing/2014/main" id="{7F5BFC41-4F39-4DE0-A585-04E50E245EED}"/>
              </a:ext>
            </a:extLst>
          </p:cNvPr>
          <p:cNvSpPr txBox="1"/>
          <p:nvPr/>
        </p:nvSpPr>
        <p:spPr>
          <a:xfrm>
            <a:off x="857250" y="2209800"/>
            <a:ext cx="9715500" cy="3785652"/>
          </a:xfrm>
          <a:prstGeom prst="rect">
            <a:avLst/>
          </a:prstGeom>
          <a:noFill/>
        </p:spPr>
        <p:txBody>
          <a:bodyPr wrap="square" rtlCol="0">
            <a:spAutoFit/>
          </a:bodyPr>
          <a:lstStyle/>
          <a:p>
            <a:r>
              <a:rPr lang="en-US" altLang="nl-NL" sz="2400" b="1" dirty="0">
                <a:solidFill>
                  <a:srgbClr val="002060"/>
                </a:solidFill>
              </a:rPr>
              <a:t>Basis</a:t>
            </a:r>
          </a:p>
          <a:p>
            <a:pPr marL="342900" indent="-342900">
              <a:buFont typeface="Courier New" panose="02070309020205020404" pitchFamily="49" charset="0"/>
              <a:buChar char="o"/>
            </a:pPr>
            <a:r>
              <a:rPr lang="en-US" altLang="nl-NL" sz="2400" dirty="0" err="1">
                <a:solidFill>
                  <a:srgbClr val="002060"/>
                </a:solidFill>
              </a:rPr>
              <a:t>Werkingsduur</a:t>
            </a:r>
            <a:r>
              <a:rPr lang="en-US" altLang="nl-NL" sz="2400" dirty="0">
                <a:solidFill>
                  <a:srgbClr val="002060"/>
                </a:solidFill>
              </a:rPr>
              <a:t> van glucose </a:t>
            </a:r>
            <a:r>
              <a:rPr lang="en-US" altLang="nl-NL" sz="2400" dirty="0" err="1">
                <a:solidFill>
                  <a:srgbClr val="002060"/>
                </a:solidFill>
              </a:rPr>
              <a:t>verlagende</a:t>
            </a:r>
            <a:r>
              <a:rPr lang="en-US" altLang="nl-NL" sz="2400" dirty="0">
                <a:solidFill>
                  <a:srgbClr val="002060"/>
                </a:solidFill>
              </a:rPr>
              <a:t> medicatie</a:t>
            </a:r>
          </a:p>
          <a:p>
            <a:pPr marL="342900" indent="-342900">
              <a:buFont typeface="Courier New" panose="02070309020205020404" pitchFamily="49" charset="0"/>
              <a:buChar char="o"/>
            </a:pPr>
            <a:r>
              <a:rPr lang="en-US" altLang="nl-NL" sz="2400" dirty="0" err="1">
                <a:solidFill>
                  <a:srgbClr val="002060"/>
                </a:solidFill>
              </a:rPr>
              <a:t>Potentieel</a:t>
            </a:r>
            <a:r>
              <a:rPr lang="en-US" altLang="nl-NL" sz="2400" dirty="0">
                <a:solidFill>
                  <a:srgbClr val="002060"/>
                </a:solidFill>
              </a:rPr>
              <a:t> hypo-</a:t>
            </a:r>
            <a:r>
              <a:rPr lang="en-US" altLang="nl-NL" sz="2400" dirty="0" err="1">
                <a:solidFill>
                  <a:srgbClr val="002060"/>
                </a:solidFill>
              </a:rPr>
              <a:t>inducerend</a:t>
            </a:r>
            <a:endParaRPr lang="en-US" altLang="nl-NL" sz="2400" dirty="0">
              <a:solidFill>
                <a:srgbClr val="002060"/>
              </a:solidFill>
            </a:endParaRPr>
          </a:p>
          <a:p>
            <a:pPr marL="342900" indent="-342900">
              <a:buFont typeface="Courier New" panose="02070309020205020404" pitchFamily="49" charset="0"/>
              <a:buChar char="o"/>
            </a:pPr>
            <a:r>
              <a:rPr lang="en-US" altLang="nl-NL" sz="2400" dirty="0">
                <a:solidFill>
                  <a:srgbClr val="002060"/>
                </a:solidFill>
              </a:rPr>
              <a:t>NHG-</a:t>
            </a:r>
            <a:r>
              <a:rPr lang="en-US" altLang="nl-NL" sz="2400" dirty="0" err="1">
                <a:solidFill>
                  <a:srgbClr val="002060"/>
                </a:solidFill>
              </a:rPr>
              <a:t>Standaard</a:t>
            </a:r>
            <a:endParaRPr lang="en-US" altLang="nl-NL" sz="2400" dirty="0">
              <a:solidFill>
                <a:srgbClr val="002060"/>
              </a:solidFill>
            </a:endParaRPr>
          </a:p>
          <a:p>
            <a:endParaRPr lang="en-US" altLang="nl-NL" sz="2400" dirty="0">
              <a:solidFill>
                <a:srgbClr val="002060"/>
              </a:solidFill>
            </a:endParaRPr>
          </a:p>
          <a:p>
            <a:pPr lvl="1">
              <a:buFontTx/>
              <a:buNone/>
            </a:pPr>
            <a:r>
              <a:rPr lang="en-US" altLang="nl-NL" sz="2400" dirty="0">
                <a:solidFill>
                  <a:srgbClr val="002060"/>
                </a:solidFill>
                <a:sym typeface="Wingdings" panose="05000000000000000000" pitchFamily="2" charset="2"/>
              </a:rPr>
              <a:t> </a:t>
            </a:r>
            <a:endParaRPr lang="en-US" altLang="nl-NL" sz="2400" b="1" dirty="0">
              <a:solidFill>
                <a:srgbClr val="002060"/>
              </a:solidFill>
              <a:sym typeface="Wingdings" panose="05000000000000000000" pitchFamily="2" charset="2"/>
            </a:endParaRPr>
          </a:p>
          <a:p>
            <a:r>
              <a:rPr lang="en-US" altLang="nl-NL" sz="2400" b="1" dirty="0">
                <a:solidFill>
                  <a:srgbClr val="002060"/>
                </a:solidFill>
              </a:rPr>
              <a:t>Meestal ook </a:t>
            </a:r>
            <a:r>
              <a:rPr lang="en-US" altLang="nl-NL" sz="2400" b="1" dirty="0" err="1">
                <a:solidFill>
                  <a:srgbClr val="002060"/>
                </a:solidFill>
              </a:rPr>
              <a:t>andere</a:t>
            </a:r>
            <a:r>
              <a:rPr lang="en-US" altLang="nl-NL" sz="2400" b="1" dirty="0">
                <a:solidFill>
                  <a:srgbClr val="002060"/>
                </a:solidFill>
              </a:rPr>
              <a:t> medicatie</a:t>
            </a:r>
          </a:p>
          <a:p>
            <a:pPr marL="342900" indent="-342900">
              <a:buFont typeface="Courier New" panose="02070309020205020404" pitchFamily="49" charset="0"/>
              <a:buChar char="o"/>
            </a:pPr>
            <a:r>
              <a:rPr lang="en-US" altLang="nl-NL" sz="2400" dirty="0">
                <a:solidFill>
                  <a:srgbClr val="002060"/>
                </a:solidFill>
              </a:rPr>
              <a:t>ACE remmers/AT-II antagonisten en </a:t>
            </a:r>
            <a:r>
              <a:rPr lang="en-US" altLang="nl-NL" sz="2400" dirty="0" err="1">
                <a:solidFill>
                  <a:srgbClr val="002060"/>
                </a:solidFill>
              </a:rPr>
              <a:t>diuretica</a:t>
            </a:r>
            <a:r>
              <a:rPr lang="en-US" altLang="nl-NL" sz="2400" dirty="0">
                <a:solidFill>
                  <a:srgbClr val="002060"/>
                </a:solidFill>
              </a:rPr>
              <a:t> </a:t>
            </a:r>
            <a:endParaRPr lang="en-US" altLang="nl-NL" sz="2400" dirty="0">
              <a:solidFill>
                <a:srgbClr val="002060"/>
              </a:solidFill>
              <a:sym typeface="Wingdings" panose="05000000000000000000" pitchFamily="2" charset="2"/>
            </a:endParaRPr>
          </a:p>
          <a:p>
            <a:pPr marL="342900" indent="-342900">
              <a:buFont typeface="Courier New" panose="02070309020205020404" pitchFamily="49" charset="0"/>
              <a:buChar char="o"/>
            </a:pPr>
            <a:r>
              <a:rPr lang="en-US" altLang="nl-NL" sz="2400" dirty="0" err="1">
                <a:solidFill>
                  <a:srgbClr val="002060"/>
                </a:solidFill>
                <a:sym typeface="Wingdings" panose="05000000000000000000" pitchFamily="2" charset="2"/>
              </a:rPr>
              <a:t>Dosering</a:t>
            </a:r>
            <a:r>
              <a:rPr lang="en-US" altLang="nl-NL" sz="2400" dirty="0">
                <a:solidFill>
                  <a:srgbClr val="002060"/>
                </a:solidFill>
                <a:sym typeface="Wingdings" panose="05000000000000000000" pitchFamily="2" charset="2"/>
              </a:rPr>
              <a:t> van medicatie &gt; 1dd</a:t>
            </a:r>
          </a:p>
          <a:p>
            <a:pPr marL="342900" indent="-342900">
              <a:buFont typeface="Courier New" panose="02070309020205020404" pitchFamily="49" charset="0"/>
              <a:buChar char="o"/>
            </a:pPr>
            <a:r>
              <a:rPr lang="en-US" altLang="nl-NL" sz="2400" dirty="0">
                <a:solidFill>
                  <a:srgbClr val="002060"/>
                </a:solidFill>
                <a:sym typeface="Wingdings" panose="05000000000000000000" pitchFamily="2" charset="2"/>
              </a:rPr>
              <a:t>Medicatie die stapelen bij dehydratie </a:t>
            </a:r>
          </a:p>
        </p:txBody>
      </p:sp>
    </p:spTree>
    <p:extLst>
      <p:ext uri="{BB962C8B-B14F-4D97-AF65-F5344CB8AC3E}">
        <p14:creationId xmlns:p14="http://schemas.microsoft.com/office/powerpoint/2010/main" val="7864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1000"/>
                                        <p:tgtEl>
                                          <p:spTgt spid="8">
                                            <p:txEl>
                                              <p:pRg st="6" end="6"/>
                                            </p:txEl>
                                          </p:spTgt>
                                        </p:tgtEl>
                                      </p:cBhvr>
                                    </p:animEffect>
                                    <p:anim calcmode="lin" valueType="num">
                                      <p:cBhvr>
                                        <p:cTn id="3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1000"/>
                                        <p:tgtEl>
                                          <p:spTgt spid="8">
                                            <p:txEl>
                                              <p:pRg st="7" end="7"/>
                                            </p:txEl>
                                          </p:spTgt>
                                        </p:tgtEl>
                                      </p:cBhvr>
                                    </p:animEffect>
                                    <p:anim calcmode="lin" valueType="num">
                                      <p:cBhvr>
                                        <p:cTn id="4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fade">
                                      <p:cBhvr>
                                        <p:cTn id="44" dur="1000"/>
                                        <p:tgtEl>
                                          <p:spTgt spid="8">
                                            <p:txEl>
                                              <p:pRg st="8" end="8"/>
                                            </p:txEl>
                                          </p:spTgt>
                                        </p:tgtEl>
                                      </p:cBhvr>
                                    </p:animEffect>
                                    <p:anim calcmode="lin" valueType="num">
                                      <p:cBhvr>
                                        <p:cTn id="45"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1000"/>
                                        <p:tgtEl>
                                          <p:spTgt spid="8">
                                            <p:txEl>
                                              <p:pRg st="9" end="9"/>
                                            </p:txEl>
                                          </p:spTgt>
                                        </p:tgtEl>
                                      </p:cBhvr>
                                    </p:animEffect>
                                    <p:anim calcmode="lin" valueType="num">
                                      <p:cBhvr>
                                        <p:cTn id="50"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31</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0" y="79407"/>
            <a:ext cx="8101263" cy="1200329"/>
          </a:xfrm>
          <a:prstGeom prst="rect">
            <a:avLst/>
          </a:prstGeom>
          <a:noFill/>
        </p:spPr>
        <p:txBody>
          <a:bodyPr wrap="square" rtlCol="0">
            <a:spAutoFit/>
          </a:bodyPr>
          <a:lstStyle/>
          <a:p>
            <a:pPr algn="ctr"/>
            <a:r>
              <a:rPr lang="nl-NL" sz="3600" b="1" dirty="0">
                <a:solidFill>
                  <a:schemeClr val="accent6">
                    <a:lumMod val="75000"/>
                  </a:schemeClr>
                </a:solidFill>
              </a:rPr>
              <a:t> </a:t>
            </a:r>
            <a:r>
              <a:rPr lang="en-US" altLang="nl-NL" sz="3200" dirty="0"/>
              <a:t/>
            </a:r>
            <a:br>
              <a:rPr lang="en-US" altLang="nl-NL" sz="3200" dirty="0"/>
            </a:br>
            <a:r>
              <a:rPr lang="nl-NL" altLang="nl-NL" sz="3600" b="1" dirty="0">
                <a:solidFill>
                  <a:schemeClr val="accent6">
                    <a:lumMod val="75000"/>
                  </a:schemeClr>
                </a:solidFill>
              </a:rPr>
              <a:t>Glucose verlagende middelen</a:t>
            </a:r>
            <a:endParaRPr lang="nl-NL" sz="3600" b="1" dirty="0">
              <a:solidFill>
                <a:schemeClr val="accent6">
                  <a:lumMod val="75000"/>
                </a:schemeClr>
              </a:solidFill>
            </a:endParaRPr>
          </a:p>
        </p:txBody>
      </p:sp>
      <p:sp>
        <p:nvSpPr>
          <p:cNvPr id="4" name="Tekstvak 3">
            <a:extLst>
              <a:ext uri="{FF2B5EF4-FFF2-40B4-BE49-F238E27FC236}">
                <a16:creationId xmlns:a16="http://schemas.microsoft.com/office/drawing/2014/main" id="{224DCE91-D011-434C-A270-BE7567662CC8}"/>
              </a:ext>
            </a:extLst>
          </p:cNvPr>
          <p:cNvSpPr txBox="1"/>
          <p:nvPr/>
        </p:nvSpPr>
        <p:spPr>
          <a:xfrm>
            <a:off x="598940" y="1807633"/>
            <a:ext cx="9753600" cy="4108817"/>
          </a:xfrm>
          <a:prstGeom prst="rect">
            <a:avLst/>
          </a:prstGeom>
          <a:noFill/>
        </p:spPr>
        <p:txBody>
          <a:bodyPr wrap="square" rtlCol="0">
            <a:spAutoFit/>
          </a:bodyPr>
          <a:lstStyle/>
          <a:p>
            <a:pPr>
              <a:lnSpc>
                <a:spcPct val="90000"/>
              </a:lnSpc>
            </a:pPr>
            <a:r>
              <a:rPr lang="nl-NL" altLang="nl-NL" sz="2400" b="1" dirty="0">
                <a:solidFill>
                  <a:srgbClr val="002060"/>
                </a:solidFill>
              </a:rPr>
              <a:t>Geen risico op hypoglycaemie bij monotherapie/onderlinge combinatie</a:t>
            </a:r>
          </a:p>
          <a:p>
            <a:pPr marL="285750" indent="-285750">
              <a:lnSpc>
                <a:spcPct val="90000"/>
              </a:lnSpc>
              <a:buFont typeface="Courier New" panose="02070309020205020404" pitchFamily="49" charset="0"/>
              <a:buChar char="o"/>
            </a:pPr>
            <a:r>
              <a:rPr lang="nl-NL" altLang="nl-NL" dirty="0" err="1">
                <a:solidFill>
                  <a:srgbClr val="002060"/>
                </a:solidFill>
              </a:rPr>
              <a:t>Biguaniden</a:t>
            </a:r>
            <a:r>
              <a:rPr lang="nl-NL" altLang="nl-NL" dirty="0">
                <a:solidFill>
                  <a:srgbClr val="002060"/>
                </a:solidFill>
              </a:rPr>
              <a:t> (metformine)</a:t>
            </a:r>
          </a:p>
          <a:p>
            <a:pPr marL="285750" indent="-285750">
              <a:lnSpc>
                <a:spcPct val="90000"/>
              </a:lnSpc>
              <a:buFont typeface="Courier New" panose="02070309020205020404" pitchFamily="49" charset="0"/>
              <a:buChar char="o"/>
            </a:pPr>
            <a:r>
              <a:rPr lang="nl-NL" altLang="nl-NL" dirty="0">
                <a:solidFill>
                  <a:srgbClr val="002060"/>
                </a:solidFill>
              </a:rPr>
              <a:t>DPP-4 remmers en GLP1-analogen</a:t>
            </a:r>
          </a:p>
          <a:p>
            <a:pPr marL="285750" indent="-285750">
              <a:lnSpc>
                <a:spcPct val="90000"/>
              </a:lnSpc>
              <a:buFont typeface="Courier New" panose="02070309020205020404" pitchFamily="49" charset="0"/>
              <a:buChar char="o"/>
            </a:pPr>
            <a:r>
              <a:rPr lang="nl-NL" altLang="nl-NL" i="1" dirty="0" err="1">
                <a:solidFill>
                  <a:srgbClr val="002060"/>
                </a:solidFill>
              </a:rPr>
              <a:t>Thiazolidinedionen</a:t>
            </a:r>
            <a:endParaRPr lang="nl-NL" altLang="nl-NL" i="1" dirty="0">
              <a:solidFill>
                <a:srgbClr val="002060"/>
              </a:solidFill>
            </a:endParaRPr>
          </a:p>
          <a:p>
            <a:pPr marL="285750" indent="-285750">
              <a:lnSpc>
                <a:spcPct val="90000"/>
              </a:lnSpc>
              <a:buFont typeface="Courier New" panose="02070309020205020404" pitchFamily="49" charset="0"/>
              <a:buChar char="o"/>
            </a:pPr>
            <a:r>
              <a:rPr lang="nl-NL" altLang="nl-NL" i="1" dirty="0" err="1">
                <a:solidFill>
                  <a:srgbClr val="002060"/>
                </a:solidFill>
              </a:rPr>
              <a:t>Meglitiniden</a:t>
            </a:r>
            <a:endParaRPr lang="nl-NL" altLang="nl-NL" i="1" dirty="0">
              <a:solidFill>
                <a:srgbClr val="002060"/>
              </a:solidFill>
            </a:endParaRPr>
          </a:p>
          <a:p>
            <a:pPr marL="285750" indent="-285750">
              <a:lnSpc>
                <a:spcPct val="90000"/>
              </a:lnSpc>
              <a:buFont typeface="Courier New" panose="02070309020205020404" pitchFamily="49" charset="0"/>
              <a:buChar char="o"/>
            </a:pPr>
            <a:r>
              <a:rPr lang="nl-NL" altLang="nl-NL" i="1" dirty="0">
                <a:solidFill>
                  <a:srgbClr val="002060"/>
                </a:solidFill>
              </a:rPr>
              <a:t>Alfa-</a:t>
            </a:r>
            <a:r>
              <a:rPr lang="nl-NL" altLang="nl-NL" i="1" dirty="0" err="1">
                <a:solidFill>
                  <a:srgbClr val="002060"/>
                </a:solidFill>
              </a:rPr>
              <a:t>glucosidase</a:t>
            </a:r>
            <a:r>
              <a:rPr lang="nl-NL" altLang="nl-NL" i="1" dirty="0">
                <a:solidFill>
                  <a:srgbClr val="002060"/>
                </a:solidFill>
              </a:rPr>
              <a:t> remmers</a:t>
            </a:r>
          </a:p>
          <a:p>
            <a:pPr marL="285750" indent="-285750">
              <a:lnSpc>
                <a:spcPct val="90000"/>
              </a:lnSpc>
              <a:buFont typeface="Courier New" panose="02070309020205020404" pitchFamily="49" charset="0"/>
              <a:buChar char="o"/>
            </a:pPr>
            <a:r>
              <a:rPr lang="nl-NL" dirty="0">
                <a:solidFill>
                  <a:srgbClr val="002060"/>
                </a:solidFill>
              </a:rPr>
              <a:t>SGLT2</a:t>
            </a:r>
            <a:endParaRPr lang="nl-NL" altLang="nl-NL" dirty="0">
              <a:solidFill>
                <a:srgbClr val="002060"/>
              </a:solidFill>
            </a:endParaRPr>
          </a:p>
          <a:p>
            <a:pPr lvl="1">
              <a:lnSpc>
                <a:spcPct val="90000"/>
              </a:lnSpc>
            </a:pPr>
            <a:endParaRPr lang="nl-NL" altLang="nl-NL" i="1" dirty="0">
              <a:solidFill>
                <a:srgbClr val="002060"/>
              </a:solidFill>
            </a:endParaRPr>
          </a:p>
          <a:p>
            <a:pPr lvl="1">
              <a:lnSpc>
                <a:spcPct val="90000"/>
              </a:lnSpc>
            </a:pPr>
            <a:endParaRPr lang="nl-NL" altLang="nl-NL" i="1" dirty="0">
              <a:solidFill>
                <a:srgbClr val="002060"/>
              </a:solidFill>
            </a:endParaRPr>
          </a:p>
          <a:p>
            <a:pPr lvl="1">
              <a:lnSpc>
                <a:spcPct val="90000"/>
              </a:lnSpc>
            </a:pPr>
            <a:endParaRPr lang="nl-NL" altLang="nl-NL" i="1" dirty="0">
              <a:solidFill>
                <a:srgbClr val="002060"/>
              </a:solidFill>
            </a:endParaRPr>
          </a:p>
          <a:p>
            <a:pPr>
              <a:lnSpc>
                <a:spcPct val="90000"/>
              </a:lnSpc>
            </a:pPr>
            <a:r>
              <a:rPr lang="nl-NL" altLang="nl-NL" sz="2400" b="1" dirty="0">
                <a:solidFill>
                  <a:srgbClr val="002060"/>
                </a:solidFill>
              </a:rPr>
              <a:t>Risico op hypoglycaemie</a:t>
            </a:r>
          </a:p>
          <a:p>
            <a:pPr marL="285750" indent="-285750">
              <a:lnSpc>
                <a:spcPct val="90000"/>
              </a:lnSpc>
              <a:buFont typeface="Courier New" panose="02070309020205020404" pitchFamily="49" charset="0"/>
              <a:buChar char="o"/>
            </a:pPr>
            <a:r>
              <a:rPr lang="nl-NL" altLang="nl-NL" dirty="0" err="1">
                <a:solidFill>
                  <a:srgbClr val="002060"/>
                </a:solidFill>
              </a:rPr>
              <a:t>Sulfanylureumderivaten</a:t>
            </a:r>
            <a:r>
              <a:rPr lang="nl-NL" altLang="nl-NL" dirty="0">
                <a:solidFill>
                  <a:srgbClr val="002060"/>
                </a:solidFill>
              </a:rPr>
              <a:t> </a:t>
            </a:r>
          </a:p>
          <a:p>
            <a:pPr marL="285750" indent="-285750">
              <a:lnSpc>
                <a:spcPct val="90000"/>
              </a:lnSpc>
              <a:buFont typeface="Courier New" panose="02070309020205020404" pitchFamily="49" charset="0"/>
              <a:buChar char="o"/>
            </a:pPr>
            <a:r>
              <a:rPr lang="nl-NL" altLang="nl-NL" dirty="0" err="1">
                <a:solidFill>
                  <a:srgbClr val="002060"/>
                </a:solidFill>
              </a:rPr>
              <a:t>Insulines</a:t>
            </a:r>
            <a:r>
              <a:rPr lang="nl-NL" altLang="nl-NL" dirty="0">
                <a:solidFill>
                  <a:srgbClr val="002060"/>
                </a:solidFill>
              </a:rPr>
              <a:t> (met name de zeer lang werkende</a:t>
            </a:r>
            <a:r>
              <a:rPr lang="nl-NL" dirty="0">
                <a:solidFill>
                  <a:srgbClr val="002060"/>
                </a:solidFill>
              </a:rPr>
              <a:t>)</a:t>
            </a:r>
            <a:endParaRPr lang="nl-NL" altLang="nl-NL" dirty="0">
              <a:solidFill>
                <a:srgbClr val="002060"/>
              </a:solidFill>
            </a:endParaRPr>
          </a:p>
          <a:p>
            <a:endParaRPr lang="nl-NL" dirty="0"/>
          </a:p>
        </p:txBody>
      </p:sp>
    </p:spTree>
    <p:extLst>
      <p:ext uri="{BB962C8B-B14F-4D97-AF65-F5344CB8AC3E}">
        <p14:creationId xmlns:p14="http://schemas.microsoft.com/office/powerpoint/2010/main" val="2822151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A0B6754-6EAA-465C-A7A4-CE497E91B432}"/>
              </a:ext>
            </a:extLst>
          </p:cNvPr>
          <p:cNvSpPr>
            <a:spLocks noGrp="1"/>
          </p:cNvSpPr>
          <p:nvPr>
            <p:ph type="ftr" sz="quarter" idx="11"/>
          </p:nvPr>
        </p:nvSpPr>
        <p:spPr/>
        <p:txBody>
          <a:bodyPr/>
          <a:lstStyle/>
          <a:p>
            <a:r>
              <a:rPr lang="nl-NL" altLang="nl-NL" b="0" i="1" dirty="0">
                <a:solidFill>
                  <a:srgbClr val="002060"/>
                </a:solidFill>
                <a:sym typeface="Wingdings" panose="05000000000000000000" pitchFamily="2" charset="2"/>
              </a:rPr>
              <a:t>1, Al Sifri et al. Int J Cln Pract. 2011 Nov; 65(11):1132-1140</a:t>
            </a:r>
          </a:p>
          <a:p>
            <a:r>
              <a:rPr lang="nl-NL" altLang="nl-NL" b="0" i="1" dirty="0">
                <a:solidFill>
                  <a:srgbClr val="002060"/>
                </a:solidFill>
                <a:sym typeface="Wingdings" panose="05000000000000000000" pitchFamily="2" charset="2"/>
              </a:rPr>
              <a:t>2. Aravind et al. 2011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418AB3"/>
              </a:solidFill>
              <a:effectLst/>
              <a:uLnTx/>
              <a:uFillTx/>
              <a:latin typeface="Century Gothic" panose="020B0502020202020204"/>
              <a:ea typeface="+mn-ea"/>
              <a:cs typeface="+mn-cs"/>
            </a:endParaRPr>
          </a:p>
        </p:txBody>
      </p:sp>
      <p:sp>
        <p:nvSpPr>
          <p:cNvPr id="3" name="Tijdelijke aanduiding voor dianummer 2">
            <a:extLst>
              <a:ext uri="{FF2B5EF4-FFF2-40B4-BE49-F238E27FC236}">
                <a16:creationId xmlns:a16="http://schemas.microsoft.com/office/drawing/2014/main" id="{88FCADF6-F7C3-4DFD-8B78-BB49FE06C4F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A3849B-42E3-48C3-B17C-2842F53F208D}" type="slidenum">
              <a:rPr kumimoji="0" lang="fr-FR"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lang="fr-FR"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kstvak 3">
            <a:extLst>
              <a:ext uri="{FF2B5EF4-FFF2-40B4-BE49-F238E27FC236}">
                <a16:creationId xmlns:a16="http://schemas.microsoft.com/office/drawing/2014/main" id="{487757AA-982A-4361-A514-8126FABA1724}"/>
              </a:ext>
            </a:extLst>
          </p:cNvPr>
          <p:cNvSpPr txBox="1"/>
          <p:nvPr/>
        </p:nvSpPr>
        <p:spPr>
          <a:xfrm>
            <a:off x="172529" y="679572"/>
            <a:ext cx="9351034"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nl-NL" sz="2800" b="1" i="0" u="none" strike="noStrike" kern="1200" cap="none" spc="0" normalizeH="0" baseline="0" noProof="0" dirty="0">
                <a:ln>
                  <a:noFill/>
                </a:ln>
                <a:solidFill>
                  <a:srgbClr val="DF5327">
                    <a:lumMod val="75000"/>
                  </a:srgbClr>
                </a:solidFill>
                <a:effectLst/>
                <a:uLnTx/>
                <a:uFillTx/>
                <a:latin typeface="Century Gothic" panose="020B0502020202020204"/>
                <a:ea typeface="+mn-ea"/>
                <a:cs typeface="+mn-cs"/>
              </a:rPr>
              <a:t>Medicatieaanpassingen om risico op ontregeling te beperken</a:t>
            </a:r>
            <a:endParaRPr kumimoji="0" lang="nl-NL" sz="2800" b="1" i="0" u="none" strike="noStrike" kern="1200" cap="none" spc="0" normalizeH="0" baseline="0" noProof="0" dirty="0">
              <a:ln>
                <a:noFill/>
              </a:ln>
              <a:solidFill>
                <a:srgbClr val="DF5327">
                  <a:lumMod val="75000"/>
                </a:srgbClr>
              </a:solidFill>
              <a:effectLst/>
              <a:uLnTx/>
              <a:uFillTx/>
              <a:latin typeface="Century Gothic" panose="020B0502020202020204"/>
              <a:ea typeface="+mn-ea"/>
              <a:cs typeface="+mn-cs"/>
            </a:endParaRPr>
          </a:p>
        </p:txBody>
      </p:sp>
      <p:pic>
        <p:nvPicPr>
          <p:cNvPr id="6" name="Picture 3">
            <a:extLst>
              <a:ext uri="{FF2B5EF4-FFF2-40B4-BE49-F238E27FC236}">
                <a16:creationId xmlns:a16="http://schemas.microsoft.com/office/drawing/2014/main" id="{29DAA575-8DEE-4612-AC2E-720A09860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179170" y="0"/>
            <a:ext cx="2012830"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806ED80-1B3B-4FD8-97CC-EBC22F8D0AFB}"/>
              </a:ext>
            </a:extLst>
          </p:cNvPr>
          <p:cNvSpPr txBox="1"/>
          <p:nvPr/>
        </p:nvSpPr>
        <p:spPr>
          <a:xfrm>
            <a:off x="561110" y="2208362"/>
            <a:ext cx="11630890" cy="21852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srgbClr val="002060"/>
                </a:solidFill>
                <a:effectLst/>
                <a:uLnTx/>
                <a:uFillTx/>
                <a:latin typeface="Century Gothic" panose="020B0502020202020204"/>
                <a:ea typeface="+mn-ea"/>
                <a:cs typeface="+mn-cs"/>
              </a:rPr>
              <a:t>Enkele studies laten zien dat binnen de SU-derivaten, gliclazide de minste hypo’s geeft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b="0" i="0" u="none" strike="noStrike" kern="1200" cap="none" spc="0" normalizeH="0" baseline="0" noProof="0" dirty="0">
                <a:ln>
                  <a:noFill/>
                </a:ln>
                <a:solidFill>
                  <a:srgbClr val="002060"/>
                </a:solidFill>
                <a:effectLst/>
                <a:uLnTx/>
                <a:uFillTx/>
                <a:latin typeface="Century Gothic" panose="020B0502020202020204"/>
                <a:ea typeface="+mn-ea"/>
                <a:cs typeface="+mn-cs"/>
              </a:rPr>
              <a:t>Conform de NHG-Standaard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000" dirty="0">
              <a:solidFill>
                <a:srgbClr val="002060"/>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3605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33</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463649"/>
            <a:ext cx="8101263" cy="646331"/>
          </a:xfrm>
          <a:prstGeom prst="rect">
            <a:avLst/>
          </a:prstGeom>
          <a:noFill/>
        </p:spPr>
        <p:txBody>
          <a:bodyPr wrap="square" rtlCol="0">
            <a:spAutoFit/>
          </a:bodyPr>
          <a:lstStyle/>
          <a:p>
            <a:r>
              <a:rPr lang="nl-NL" sz="3600" b="1" dirty="0">
                <a:solidFill>
                  <a:schemeClr val="bg1"/>
                </a:solidFill>
              </a:rPr>
              <a:t> </a:t>
            </a:r>
            <a:r>
              <a:rPr lang="en-US" altLang="nl-NL" sz="3600" b="1" dirty="0">
                <a:solidFill>
                  <a:schemeClr val="accent6">
                    <a:lumMod val="75000"/>
                  </a:schemeClr>
                </a:solidFill>
              </a:rPr>
              <a:t>Medicatie adviezen </a:t>
            </a:r>
            <a:endParaRPr lang="nl-NL" sz="3600" b="1" dirty="0">
              <a:solidFill>
                <a:schemeClr val="accent6">
                  <a:lumMod val="75000"/>
                </a:schemeClr>
              </a:solidFill>
            </a:endParaRPr>
          </a:p>
        </p:txBody>
      </p:sp>
      <p:sp>
        <p:nvSpPr>
          <p:cNvPr id="4" name="Tekstvak 3">
            <a:extLst>
              <a:ext uri="{FF2B5EF4-FFF2-40B4-BE49-F238E27FC236}">
                <a16:creationId xmlns:a16="http://schemas.microsoft.com/office/drawing/2014/main" id="{3F3F1FFE-803E-4191-A9EA-5CD5BCC20026}"/>
              </a:ext>
            </a:extLst>
          </p:cNvPr>
          <p:cNvSpPr txBox="1"/>
          <p:nvPr/>
        </p:nvSpPr>
        <p:spPr>
          <a:xfrm>
            <a:off x="681567" y="1589616"/>
            <a:ext cx="10731500" cy="4985980"/>
          </a:xfrm>
          <a:prstGeom prst="rect">
            <a:avLst/>
          </a:prstGeom>
          <a:noFill/>
        </p:spPr>
        <p:txBody>
          <a:bodyPr wrap="square" rtlCol="0">
            <a:spAutoFit/>
          </a:bodyPr>
          <a:lstStyle/>
          <a:p>
            <a:r>
              <a:rPr lang="nl-NL" altLang="nl-NL" sz="2000" b="1" dirty="0">
                <a:solidFill>
                  <a:srgbClr val="002060"/>
                </a:solidFill>
              </a:rPr>
              <a:t>Algemeen</a:t>
            </a:r>
          </a:p>
          <a:p>
            <a:pPr marL="342900" indent="-342900">
              <a:buFont typeface="Courier New" panose="02070309020205020404" pitchFamily="49" charset="0"/>
              <a:buChar char="o"/>
            </a:pPr>
            <a:r>
              <a:rPr lang="nl-NL" altLang="nl-NL" sz="2000" dirty="0">
                <a:solidFill>
                  <a:srgbClr val="002060"/>
                </a:solidFill>
              </a:rPr>
              <a:t>Medicatie met korte werkingsduur heeft voorkeur</a:t>
            </a:r>
          </a:p>
          <a:p>
            <a:endParaRPr lang="nl-NL" altLang="nl-NL" sz="2000" dirty="0">
              <a:solidFill>
                <a:srgbClr val="002060"/>
              </a:solidFill>
            </a:endParaRPr>
          </a:p>
          <a:p>
            <a:endParaRPr lang="nl-NL" altLang="nl-NL" sz="2000" b="1" dirty="0">
              <a:solidFill>
                <a:srgbClr val="002060"/>
              </a:solidFill>
            </a:endParaRPr>
          </a:p>
          <a:p>
            <a:r>
              <a:rPr lang="nl-NL" altLang="nl-NL" sz="2000" b="1" dirty="0">
                <a:solidFill>
                  <a:srgbClr val="002060"/>
                </a:solidFill>
              </a:rPr>
              <a:t>Orale medicatie</a:t>
            </a:r>
          </a:p>
          <a:p>
            <a:pPr marL="342900" indent="-342900">
              <a:buFont typeface="Courier New" panose="02070309020205020404" pitchFamily="49" charset="0"/>
              <a:buChar char="o"/>
            </a:pPr>
            <a:r>
              <a:rPr lang="nl-NL" altLang="nl-NL" sz="2000" dirty="0">
                <a:solidFill>
                  <a:srgbClr val="002060"/>
                </a:solidFill>
              </a:rPr>
              <a:t>Metformine of SU-derivaat of DPP-4 remmer: </a:t>
            </a:r>
          </a:p>
          <a:p>
            <a:r>
              <a:rPr lang="nl-NL" altLang="nl-NL" sz="2000" dirty="0">
                <a:solidFill>
                  <a:srgbClr val="002060"/>
                </a:solidFill>
              </a:rPr>
              <a:t>           indien kortwerkend alleen bij de maaltijd innemen  </a:t>
            </a:r>
          </a:p>
          <a:p>
            <a:pPr marL="342900" indent="-342900">
              <a:buFont typeface="Courier New" panose="02070309020205020404" pitchFamily="49" charset="0"/>
              <a:buChar char="o"/>
            </a:pPr>
            <a:r>
              <a:rPr lang="nl-NL" altLang="nl-NL" sz="2000" dirty="0">
                <a:solidFill>
                  <a:srgbClr val="002060"/>
                </a:solidFill>
              </a:rPr>
              <a:t>Middelen met lange werkingsduur: </a:t>
            </a:r>
          </a:p>
          <a:p>
            <a:r>
              <a:rPr lang="nl-NL" altLang="nl-NL" sz="2000" dirty="0">
                <a:solidFill>
                  <a:srgbClr val="002060"/>
                </a:solidFill>
              </a:rPr>
              <a:t>            moment van inname en/of dosis aanpassen</a:t>
            </a:r>
          </a:p>
          <a:p>
            <a:pPr lvl="2"/>
            <a:endParaRPr lang="nl-NL" altLang="nl-NL" sz="2000" dirty="0">
              <a:solidFill>
                <a:srgbClr val="002060"/>
              </a:solidFill>
            </a:endParaRPr>
          </a:p>
          <a:p>
            <a:pPr lvl="2"/>
            <a:endParaRPr lang="nl-NL" altLang="nl-NL" sz="2000" dirty="0">
              <a:solidFill>
                <a:srgbClr val="002060"/>
              </a:solidFill>
            </a:endParaRPr>
          </a:p>
          <a:p>
            <a:r>
              <a:rPr lang="nl-NL" altLang="nl-NL" sz="2000" b="1" dirty="0">
                <a:solidFill>
                  <a:srgbClr val="002060"/>
                </a:solidFill>
              </a:rPr>
              <a:t>Insuline</a:t>
            </a:r>
          </a:p>
          <a:p>
            <a:pPr marL="342900" indent="-342900">
              <a:buFont typeface="Courier New" panose="02070309020205020404" pitchFamily="49" charset="0"/>
              <a:buChar char="o"/>
            </a:pPr>
            <a:r>
              <a:rPr lang="nl-NL" altLang="nl-NL" sz="2000" dirty="0">
                <a:solidFill>
                  <a:srgbClr val="002060"/>
                </a:solidFill>
              </a:rPr>
              <a:t>Langwerkend preparaat met stabiel profiel (’s avonds spuiten)</a:t>
            </a:r>
          </a:p>
          <a:p>
            <a:pPr marL="342900" indent="-342900">
              <a:buFont typeface="Courier New" panose="02070309020205020404" pitchFamily="49" charset="0"/>
              <a:buChar char="o"/>
            </a:pPr>
            <a:r>
              <a:rPr lang="nl-NL" altLang="nl-NL" sz="2000" dirty="0">
                <a:solidFill>
                  <a:srgbClr val="002060"/>
                </a:solidFill>
              </a:rPr>
              <a:t>Kortwerkend preparaat met zo kort mogelijk duur: alleen bij maaltijd</a:t>
            </a:r>
          </a:p>
          <a:p>
            <a:pPr marL="342900" indent="-342900">
              <a:buFont typeface="Courier New" panose="02070309020205020404" pitchFamily="49" charset="0"/>
              <a:buChar char="o"/>
            </a:pPr>
            <a:r>
              <a:rPr lang="nl-NL" altLang="nl-NL" sz="2000" dirty="0">
                <a:solidFill>
                  <a:srgbClr val="002060"/>
                </a:solidFill>
              </a:rPr>
              <a:t>Mix-insuline bij ontbijt en avondeten: dosis aanpassen</a:t>
            </a:r>
          </a:p>
          <a:p>
            <a:endParaRPr lang="nl-NL" dirty="0"/>
          </a:p>
        </p:txBody>
      </p:sp>
    </p:spTree>
    <p:extLst>
      <p:ext uri="{BB962C8B-B14F-4D97-AF65-F5344CB8AC3E}">
        <p14:creationId xmlns:p14="http://schemas.microsoft.com/office/powerpoint/2010/main" val="278744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anim calcmode="lin" valueType="num">
                                      <p:cBhvr>
                                        <p:cTn id="2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1000"/>
                                        <p:tgtEl>
                                          <p:spTgt spid="4">
                                            <p:txEl>
                                              <p:pRg st="6" end="6"/>
                                            </p:txEl>
                                          </p:spTgt>
                                        </p:tgtEl>
                                      </p:cBhvr>
                                    </p:animEffect>
                                    <p:anim calcmode="lin" valueType="num">
                                      <p:cBhvr>
                                        <p:cTn id="2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000"/>
                                        <p:tgtEl>
                                          <p:spTgt spid="4">
                                            <p:txEl>
                                              <p:pRg st="7" end="7"/>
                                            </p:txEl>
                                          </p:spTgt>
                                        </p:tgtEl>
                                      </p:cBhvr>
                                    </p:animEffect>
                                    <p:anim calcmode="lin" valueType="num">
                                      <p:cBhvr>
                                        <p:cTn id="3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1000"/>
                                        <p:tgtEl>
                                          <p:spTgt spid="4">
                                            <p:txEl>
                                              <p:pRg st="8" end="8"/>
                                            </p:txEl>
                                          </p:spTgt>
                                        </p:tgtEl>
                                      </p:cBhvr>
                                    </p:animEffect>
                                    <p:anim calcmode="lin" valueType="num">
                                      <p:cBhvr>
                                        <p:cTn id="3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1000"/>
                                        <p:tgtEl>
                                          <p:spTgt spid="4">
                                            <p:txEl>
                                              <p:pRg st="11" end="11"/>
                                            </p:txEl>
                                          </p:spTgt>
                                        </p:tgtEl>
                                      </p:cBhvr>
                                    </p:animEffect>
                                    <p:anim calcmode="lin" valueType="num">
                                      <p:cBhvr>
                                        <p:cTn id="4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fade">
                                      <p:cBhvr>
                                        <p:cTn id="49" dur="1000"/>
                                        <p:tgtEl>
                                          <p:spTgt spid="4">
                                            <p:txEl>
                                              <p:pRg st="12" end="12"/>
                                            </p:txEl>
                                          </p:spTgt>
                                        </p:tgtEl>
                                      </p:cBhvr>
                                    </p:animEffect>
                                    <p:anim calcmode="lin" valueType="num">
                                      <p:cBhvr>
                                        <p:cTn id="5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3" end="13"/>
                                            </p:txEl>
                                          </p:spTgt>
                                        </p:tgtEl>
                                        <p:attrNameLst>
                                          <p:attrName>style.visibility</p:attrName>
                                        </p:attrNameLst>
                                      </p:cBhvr>
                                      <p:to>
                                        <p:strVal val="visible"/>
                                      </p:to>
                                    </p:set>
                                    <p:animEffect transition="in" filter="fade">
                                      <p:cBhvr>
                                        <p:cTn id="54" dur="1000"/>
                                        <p:tgtEl>
                                          <p:spTgt spid="4">
                                            <p:txEl>
                                              <p:pRg st="13" end="13"/>
                                            </p:txEl>
                                          </p:spTgt>
                                        </p:tgtEl>
                                      </p:cBhvr>
                                    </p:animEffect>
                                    <p:anim calcmode="lin" valueType="num">
                                      <p:cBhvr>
                                        <p:cTn id="55"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animEffect transition="in" filter="fade">
                                      <p:cBhvr>
                                        <p:cTn id="59" dur="1000"/>
                                        <p:tgtEl>
                                          <p:spTgt spid="4">
                                            <p:txEl>
                                              <p:pRg st="14" end="14"/>
                                            </p:txEl>
                                          </p:spTgt>
                                        </p:tgtEl>
                                      </p:cBhvr>
                                    </p:animEffect>
                                    <p:anim calcmode="lin" valueType="num">
                                      <p:cBhvr>
                                        <p:cTn id="60"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a:xfrm>
            <a:off x="542060" y="6318360"/>
            <a:ext cx="3859795" cy="304801"/>
          </a:xfrm>
        </p:spPr>
        <p:txBody>
          <a:bodyPr/>
          <a:lstStyle/>
          <a:p>
            <a:r>
              <a:rPr lang="fr-FR" dirty="0">
                <a:solidFill>
                  <a:srgbClr val="002060"/>
                </a:solidFill>
              </a:rPr>
              <a:t>https://www.eerstelijnsprotocollen.nl/diabetes/modules/6-insulinetherapie/6-3-soorten-insulines-en-insulineprofielen/</a:t>
            </a:r>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34</a:t>
            </a:fld>
            <a:endParaRPr lang="fr-FR" dirty="0"/>
          </a:p>
        </p:txBody>
      </p:sp>
      <p:pic>
        <p:nvPicPr>
          <p:cNvPr id="2052" name="Picture 4" descr="http://www.eerstelijnsprotocollen.nl/dynmedia/049b6ef49e75988029f96a36a8c085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11696700" cy="61750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7727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AA3849B-42E3-48C3-B17C-2842F53F208D}" type="slidenum">
              <a:rPr lang="fr-FR" smtClean="0"/>
              <a:pPr/>
              <a:t>35</a:t>
            </a:fld>
            <a:endParaRPr lang="fr-F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kstvak 5"/>
          <p:cNvSpPr txBox="1"/>
          <p:nvPr/>
        </p:nvSpPr>
        <p:spPr>
          <a:xfrm>
            <a:off x="544691" y="500513"/>
            <a:ext cx="6466835" cy="584775"/>
          </a:xfrm>
          <a:prstGeom prst="rect">
            <a:avLst/>
          </a:prstGeom>
          <a:noFill/>
        </p:spPr>
        <p:txBody>
          <a:bodyPr wrap="none" rtlCol="0">
            <a:spAutoFit/>
          </a:bodyPr>
          <a:lstStyle/>
          <a:p>
            <a:r>
              <a:rPr lang="en-US" altLang="nl-NL" sz="3200" b="1" dirty="0">
                <a:solidFill>
                  <a:srgbClr val="DF5327">
                    <a:lumMod val="75000"/>
                  </a:srgbClr>
                </a:solidFill>
              </a:rPr>
              <a:t>Werkingsprofiel basale insulines</a:t>
            </a:r>
            <a:endParaRPr lang="nl-NL" sz="3200" dirty="0"/>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691" y="1341144"/>
            <a:ext cx="8797555" cy="4972934"/>
          </a:xfrm>
          <a:prstGeom prst="rect">
            <a:avLst/>
          </a:prstGeom>
        </p:spPr>
      </p:pic>
      <p:sp>
        <p:nvSpPr>
          <p:cNvPr id="7" name="Tekstvak 6"/>
          <p:cNvSpPr txBox="1"/>
          <p:nvPr/>
        </p:nvSpPr>
        <p:spPr>
          <a:xfrm>
            <a:off x="544691" y="6400657"/>
            <a:ext cx="1799924" cy="338554"/>
          </a:xfrm>
          <a:prstGeom prst="rect">
            <a:avLst/>
          </a:prstGeom>
          <a:noFill/>
        </p:spPr>
        <p:txBody>
          <a:bodyPr wrap="square" rtlCol="0">
            <a:spAutoFit/>
          </a:bodyPr>
          <a:lstStyle/>
          <a:p>
            <a:r>
              <a:rPr lang="nl-NL" sz="800" dirty="0"/>
              <a:t>Mathieu C, ea. Nat Rev</a:t>
            </a:r>
          </a:p>
          <a:p>
            <a:r>
              <a:rPr lang="nl-NL" sz="800" dirty="0"/>
              <a:t>Endocrinol. 2017: 13: 385-399.</a:t>
            </a:r>
          </a:p>
        </p:txBody>
      </p:sp>
    </p:spTree>
    <p:extLst>
      <p:ext uri="{BB962C8B-B14F-4D97-AF65-F5344CB8AC3E}">
        <p14:creationId xmlns:p14="http://schemas.microsoft.com/office/powerpoint/2010/main" val="152997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303270" y="2790825"/>
            <a:ext cx="4876800" cy="707886"/>
          </a:xfrm>
          <a:prstGeom prst="rect">
            <a:avLst/>
          </a:prstGeom>
          <a:noFill/>
        </p:spPr>
        <p:txBody>
          <a:bodyPr wrap="square" rtlCol="0">
            <a:spAutoFit/>
          </a:bodyPr>
          <a:lstStyle/>
          <a:p>
            <a:pPr algn="ctr"/>
            <a:r>
              <a:rPr lang="nl-NL" sz="4000" b="1" dirty="0">
                <a:solidFill>
                  <a:schemeClr val="accent6">
                    <a:lumMod val="75000"/>
                  </a:schemeClr>
                </a:solidFill>
              </a:rPr>
              <a:t>PAUZE</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77984" y="0"/>
            <a:ext cx="2431538" cy="17203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8AA3849B-42E3-48C3-B17C-2842F53F208D}" type="slidenum">
              <a:rPr lang="fr-FR" smtClean="0"/>
              <a:pPr/>
              <a:t>36</a:t>
            </a:fld>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03220" y="2533650"/>
            <a:ext cx="6393180" cy="707886"/>
          </a:xfrm>
          <a:prstGeom prst="rect">
            <a:avLst/>
          </a:prstGeom>
          <a:noFill/>
        </p:spPr>
        <p:txBody>
          <a:bodyPr wrap="square" rtlCol="0">
            <a:spAutoFit/>
          </a:bodyPr>
          <a:lstStyle/>
          <a:p>
            <a:pPr algn="ctr"/>
            <a:r>
              <a:rPr lang="nl-NL" sz="4000" b="1" dirty="0">
                <a:solidFill>
                  <a:schemeClr val="accent6">
                    <a:lumMod val="75000"/>
                  </a:schemeClr>
                </a:solidFill>
              </a:rPr>
              <a:t>Aanpassing medicatie</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77984" y="0"/>
            <a:ext cx="2387726" cy="168931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8AA3849B-42E3-48C3-B17C-2842F53F208D}" type="slidenum">
              <a:rPr lang="fr-FR" smtClean="0"/>
              <a:pPr/>
              <a:t>37</a:t>
            </a:fld>
            <a:endParaRPr lang="fr-FR"/>
          </a:p>
        </p:txBody>
      </p:sp>
      <p:sp>
        <p:nvSpPr>
          <p:cNvPr id="2" name="Tekstvak 1">
            <a:extLst>
              <a:ext uri="{FF2B5EF4-FFF2-40B4-BE49-F238E27FC236}">
                <a16:creationId xmlns:a16="http://schemas.microsoft.com/office/drawing/2014/main" id="{922C72BB-D675-451C-9B68-FD9EA344FE87}"/>
              </a:ext>
            </a:extLst>
          </p:cNvPr>
          <p:cNvSpPr txBox="1"/>
          <p:nvPr/>
        </p:nvSpPr>
        <p:spPr>
          <a:xfrm>
            <a:off x="3390900" y="3848100"/>
            <a:ext cx="5562600" cy="1354217"/>
          </a:xfrm>
          <a:prstGeom prst="rect">
            <a:avLst/>
          </a:prstGeom>
          <a:noFill/>
        </p:spPr>
        <p:txBody>
          <a:bodyPr wrap="square" rtlCol="0">
            <a:spAutoFit/>
          </a:bodyPr>
          <a:lstStyle/>
          <a:p>
            <a:pPr algn="ctr"/>
            <a:r>
              <a:rPr lang="nl-NL" sz="3200" b="1" dirty="0">
                <a:solidFill>
                  <a:srgbClr val="002060"/>
                </a:solidFill>
              </a:rPr>
              <a:t>Voorbeelden van schema’s</a:t>
            </a:r>
            <a:endParaRPr lang="fr-FR" sz="3200" b="1" dirty="0">
              <a:solidFill>
                <a:srgbClr val="002060"/>
              </a:solidFill>
            </a:endParaRPr>
          </a:p>
          <a:p>
            <a:endParaRPr lang="nl-NL" dirty="0"/>
          </a:p>
        </p:txBody>
      </p:sp>
    </p:spTree>
    <p:extLst>
      <p:ext uri="{BB962C8B-B14F-4D97-AF65-F5344CB8AC3E}">
        <p14:creationId xmlns:p14="http://schemas.microsoft.com/office/powerpoint/2010/main" val="3238012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4097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38</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669219" y="581709"/>
            <a:ext cx="8101263" cy="646331"/>
          </a:xfrm>
          <a:prstGeom prst="rect">
            <a:avLst/>
          </a:prstGeom>
          <a:noFill/>
        </p:spPr>
        <p:txBody>
          <a:bodyPr wrap="square" rtlCol="0">
            <a:spAutoFit/>
          </a:bodyPr>
          <a:lstStyle/>
          <a:p>
            <a:r>
              <a:rPr lang="nl-NL" sz="3600" b="1" dirty="0">
                <a:solidFill>
                  <a:srgbClr val="D30032"/>
                </a:solidFill>
              </a:rPr>
              <a:t>Metformine</a:t>
            </a:r>
          </a:p>
        </p:txBody>
      </p:sp>
      <p:sp>
        <p:nvSpPr>
          <p:cNvPr id="4" name="Tekstvak 3">
            <a:extLst>
              <a:ext uri="{FF2B5EF4-FFF2-40B4-BE49-F238E27FC236}">
                <a16:creationId xmlns:a16="http://schemas.microsoft.com/office/drawing/2014/main" id="{06873D54-1D85-408D-920C-85415A5F8A63}"/>
              </a:ext>
            </a:extLst>
          </p:cNvPr>
          <p:cNvSpPr txBox="1"/>
          <p:nvPr/>
        </p:nvSpPr>
        <p:spPr>
          <a:xfrm>
            <a:off x="819150" y="1657350"/>
            <a:ext cx="2667000" cy="369332"/>
          </a:xfrm>
          <a:prstGeom prst="rect">
            <a:avLst/>
          </a:prstGeom>
          <a:noFill/>
        </p:spPr>
        <p:txBody>
          <a:bodyPr wrap="square" rtlCol="0">
            <a:spAutoFit/>
          </a:bodyPr>
          <a:lstStyle/>
          <a:p>
            <a:endParaRPr lang="nl-NL" dirty="0"/>
          </a:p>
        </p:txBody>
      </p:sp>
      <p:graphicFrame>
        <p:nvGraphicFramePr>
          <p:cNvPr id="8" name="Tabel 7">
            <a:extLst>
              <a:ext uri="{FF2B5EF4-FFF2-40B4-BE49-F238E27FC236}">
                <a16:creationId xmlns:a16="http://schemas.microsoft.com/office/drawing/2014/main" id="{05C49E04-AFA6-472B-8812-EB19E1C67F9D}"/>
              </a:ext>
            </a:extLst>
          </p:cNvPr>
          <p:cNvGraphicFramePr>
            <a:graphicFrameLocks noGrp="1"/>
          </p:cNvGraphicFramePr>
          <p:nvPr>
            <p:extLst>
              <p:ext uri="{D42A27DB-BD31-4B8C-83A1-F6EECF244321}">
                <p14:modId xmlns:p14="http://schemas.microsoft.com/office/powerpoint/2010/main" val="3284545650"/>
              </p:ext>
            </p:extLst>
          </p:nvPr>
        </p:nvGraphicFramePr>
        <p:xfrm>
          <a:off x="903739" y="2026682"/>
          <a:ext cx="9867900" cy="1935718"/>
        </p:xfrm>
        <a:graphic>
          <a:graphicData uri="http://schemas.openxmlformats.org/drawingml/2006/table">
            <a:tbl>
              <a:tblPr firstRow="1" bandRow="1">
                <a:tableStyleId>{5C22544A-7EE6-4342-B048-85BDC9FD1C3A}</a:tableStyleId>
              </a:tblPr>
              <a:tblGrid>
                <a:gridCol w="3289300">
                  <a:extLst>
                    <a:ext uri="{9D8B030D-6E8A-4147-A177-3AD203B41FA5}">
                      <a16:colId xmlns:a16="http://schemas.microsoft.com/office/drawing/2014/main" val="3549449700"/>
                    </a:ext>
                  </a:extLst>
                </a:gridCol>
                <a:gridCol w="3289300">
                  <a:extLst>
                    <a:ext uri="{9D8B030D-6E8A-4147-A177-3AD203B41FA5}">
                      <a16:colId xmlns:a16="http://schemas.microsoft.com/office/drawing/2014/main" val="306915335"/>
                    </a:ext>
                  </a:extLst>
                </a:gridCol>
                <a:gridCol w="3289300">
                  <a:extLst>
                    <a:ext uri="{9D8B030D-6E8A-4147-A177-3AD203B41FA5}">
                      <a16:colId xmlns:a16="http://schemas.microsoft.com/office/drawing/2014/main" val="2577069898"/>
                    </a:ext>
                  </a:extLst>
                </a:gridCol>
              </a:tblGrid>
              <a:tr h="803980">
                <a:tc>
                  <a:txBody>
                    <a:bodyPr/>
                    <a:lstStyle/>
                    <a:p>
                      <a:r>
                        <a:rPr lang="nl-NL" dirty="0"/>
                        <a:t>geneesmiddel</a:t>
                      </a:r>
                    </a:p>
                  </a:txBody>
                  <a:tcPr/>
                </a:tc>
                <a:tc>
                  <a:txBody>
                    <a:bodyPr/>
                    <a:lstStyle/>
                    <a:p>
                      <a:r>
                        <a:rPr lang="nl-NL" dirty="0"/>
                        <a:t>gebruik vóór de ramadan</a:t>
                      </a:r>
                    </a:p>
                  </a:txBody>
                  <a:tcPr/>
                </a:tc>
                <a:tc>
                  <a:txBody>
                    <a:bodyPr/>
                    <a:lstStyle/>
                    <a:p>
                      <a:r>
                        <a:rPr lang="nl-NL" dirty="0"/>
                        <a:t>gebruik tijdens de  ramadan</a:t>
                      </a:r>
                    </a:p>
                  </a:txBody>
                  <a:tcPr/>
                </a:tc>
                <a:extLst>
                  <a:ext uri="{0D108BD9-81ED-4DB2-BD59-A6C34878D82A}">
                    <a16:rowId xmlns:a16="http://schemas.microsoft.com/office/drawing/2014/main" val="982441487"/>
                  </a:ext>
                </a:extLst>
              </a:tr>
              <a:tr h="1131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Metformine</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l-NL" dirty="0"/>
                        <a:t>Ochtend (bv 500 /850 mg) Middag (idem) </a:t>
                      </a:r>
                    </a:p>
                    <a:p>
                      <a:pPr marL="0" marR="0" lvl="0" indent="0" algn="l" defTabSz="914400" rtl="0" eaLnBrk="1" fontAlgn="base" latinLnBrk="0" hangingPunct="1">
                        <a:lnSpc>
                          <a:spcPct val="100000"/>
                        </a:lnSpc>
                        <a:spcBef>
                          <a:spcPct val="0"/>
                        </a:spcBef>
                        <a:spcAft>
                          <a:spcPct val="0"/>
                        </a:spcAft>
                        <a:buClrTx/>
                        <a:buSzTx/>
                        <a:buFontTx/>
                        <a:buNone/>
                        <a:tabLst/>
                      </a:pPr>
                      <a:r>
                        <a:rPr lang="nl-NL" dirty="0"/>
                        <a:t>Avond (idem) </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l-NL" dirty="0"/>
                        <a:t>Ochtend: 500 mg </a:t>
                      </a:r>
                    </a:p>
                    <a:p>
                      <a:pPr marL="0" marR="0" lvl="0" indent="0" algn="l" defTabSz="914400" rtl="0" eaLnBrk="1" fontAlgn="base" latinLnBrk="0" hangingPunct="1">
                        <a:lnSpc>
                          <a:spcPct val="100000"/>
                        </a:lnSpc>
                        <a:spcBef>
                          <a:spcPct val="0"/>
                        </a:spcBef>
                        <a:spcAft>
                          <a:spcPct val="0"/>
                        </a:spcAft>
                        <a:buClrTx/>
                        <a:buSzTx/>
                        <a:buFontTx/>
                        <a:buNone/>
                        <a:tabLst/>
                      </a:pPr>
                      <a:r>
                        <a:rPr lang="nl-NL" dirty="0"/>
                        <a:t>Middag: geen </a:t>
                      </a:r>
                    </a:p>
                    <a:p>
                      <a:pPr marL="0" marR="0" lvl="0" indent="0" algn="l" defTabSz="914400" rtl="0" eaLnBrk="1" fontAlgn="base" latinLnBrk="0" hangingPunct="1">
                        <a:lnSpc>
                          <a:spcPct val="100000"/>
                        </a:lnSpc>
                        <a:spcBef>
                          <a:spcPct val="0"/>
                        </a:spcBef>
                        <a:spcAft>
                          <a:spcPct val="0"/>
                        </a:spcAft>
                        <a:buClrTx/>
                        <a:buSzTx/>
                        <a:buFontTx/>
                        <a:buNone/>
                        <a:tabLst/>
                      </a:pPr>
                      <a:r>
                        <a:rPr lang="nl-NL" dirty="0"/>
                        <a:t>Avond: 500, 850 of 1000 mg </a:t>
                      </a:r>
                    </a:p>
                  </a:txBody>
                  <a:tcPr/>
                </a:tc>
                <a:extLst>
                  <a:ext uri="{0D108BD9-81ED-4DB2-BD59-A6C34878D82A}">
                    <a16:rowId xmlns:a16="http://schemas.microsoft.com/office/drawing/2014/main" val="995149993"/>
                  </a:ext>
                </a:extLst>
              </a:tr>
            </a:tbl>
          </a:graphicData>
        </a:graphic>
      </p:graphicFrame>
      <p:sp>
        <p:nvSpPr>
          <p:cNvPr id="9" name="Tekstvak 8"/>
          <p:cNvSpPr txBox="1"/>
          <p:nvPr/>
        </p:nvSpPr>
        <p:spPr>
          <a:xfrm>
            <a:off x="1200148" y="4467225"/>
            <a:ext cx="6515101" cy="369332"/>
          </a:xfrm>
          <a:prstGeom prst="rect">
            <a:avLst/>
          </a:prstGeom>
          <a:noFill/>
        </p:spPr>
        <p:txBody>
          <a:bodyPr wrap="square" rtlCol="0">
            <a:spAutoFit/>
          </a:bodyPr>
          <a:lstStyle/>
          <a:p>
            <a:pPr marL="285750" indent="-285750">
              <a:buFont typeface="Wingdings" pitchFamily="2" charset="2"/>
              <a:buChar char="Ø"/>
            </a:pPr>
            <a:r>
              <a:rPr lang="nl-NL" dirty="0"/>
              <a:t>Bij 2x1000 mg evt. ochtend 500 mg en avond 1000 mg</a:t>
            </a:r>
          </a:p>
        </p:txBody>
      </p:sp>
    </p:spTree>
    <p:extLst>
      <p:ext uri="{BB962C8B-B14F-4D97-AF65-F5344CB8AC3E}">
        <p14:creationId xmlns:p14="http://schemas.microsoft.com/office/powerpoint/2010/main" val="1318748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4097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39</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659694" y="581709"/>
            <a:ext cx="8101263" cy="646331"/>
          </a:xfrm>
          <a:prstGeom prst="rect">
            <a:avLst/>
          </a:prstGeom>
          <a:noFill/>
        </p:spPr>
        <p:txBody>
          <a:bodyPr wrap="square" rtlCol="0">
            <a:spAutoFit/>
          </a:bodyPr>
          <a:lstStyle/>
          <a:p>
            <a:r>
              <a:rPr lang="nl-NL" sz="3600" b="1" dirty="0">
                <a:solidFill>
                  <a:schemeClr val="bg1"/>
                </a:solidFill>
              </a:rPr>
              <a:t> </a:t>
            </a:r>
            <a:r>
              <a:rPr lang="en-US" altLang="nl-NL" sz="3600" b="1" dirty="0">
                <a:solidFill>
                  <a:schemeClr val="accent6">
                    <a:lumMod val="75000"/>
                  </a:schemeClr>
                </a:solidFill>
              </a:rPr>
              <a:t>Sulfonylureumderivaten</a:t>
            </a:r>
            <a:endParaRPr lang="nl-NL" sz="3600" b="1" dirty="0">
              <a:solidFill>
                <a:schemeClr val="accent6">
                  <a:lumMod val="75000"/>
                </a:schemeClr>
              </a:solidFill>
            </a:endParaRPr>
          </a:p>
        </p:txBody>
      </p:sp>
      <p:sp>
        <p:nvSpPr>
          <p:cNvPr id="4" name="Tekstvak 3">
            <a:extLst>
              <a:ext uri="{FF2B5EF4-FFF2-40B4-BE49-F238E27FC236}">
                <a16:creationId xmlns:a16="http://schemas.microsoft.com/office/drawing/2014/main" id="{06873D54-1D85-408D-920C-85415A5F8A63}"/>
              </a:ext>
            </a:extLst>
          </p:cNvPr>
          <p:cNvSpPr txBox="1"/>
          <p:nvPr/>
        </p:nvSpPr>
        <p:spPr>
          <a:xfrm>
            <a:off x="819150" y="1657350"/>
            <a:ext cx="2667000" cy="369332"/>
          </a:xfrm>
          <a:prstGeom prst="rect">
            <a:avLst/>
          </a:prstGeom>
          <a:noFill/>
        </p:spPr>
        <p:txBody>
          <a:bodyPr wrap="square" rtlCol="0">
            <a:spAutoFit/>
          </a:bodyPr>
          <a:lstStyle/>
          <a:p>
            <a:endParaRPr lang="nl-NL" dirty="0"/>
          </a:p>
        </p:txBody>
      </p:sp>
      <p:graphicFrame>
        <p:nvGraphicFramePr>
          <p:cNvPr id="8" name="Tabel 7">
            <a:extLst>
              <a:ext uri="{FF2B5EF4-FFF2-40B4-BE49-F238E27FC236}">
                <a16:creationId xmlns:a16="http://schemas.microsoft.com/office/drawing/2014/main" id="{05C49E04-AFA6-472B-8812-EB19E1C67F9D}"/>
              </a:ext>
            </a:extLst>
          </p:cNvPr>
          <p:cNvGraphicFramePr>
            <a:graphicFrameLocks noGrp="1"/>
          </p:cNvGraphicFramePr>
          <p:nvPr>
            <p:extLst>
              <p:ext uri="{D42A27DB-BD31-4B8C-83A1-F6EECF244321}">
                <p14:modId xmlns:p14="http://schemas.microsoft.com/office/powerpoint/2010/main" val="1343513248"/>
              </p:ext>
            </p:extLst>
          </p:nvPr>
        </p:nvGraphicFramePr>
        <p:xfrm>
          <a:off x="903739" y="2026682"/>
          <a:ext cx="9867900" cy="4360029"/>
        </p:xfrm>
        <a:graphic>
          <a:graphicData uri="http://schemas.openxmlformats.org/drawingml/2006/table">
            <a:tbl>
              <a:tblPr firstRow="1" bandRow="1">
                <a:tableStyleId>{5C22544A-7EE6-4342-B048-85BDC9FD1C3A}</a:tableStyleId>
              </a:tblPr>
              <a:tblGrid>
                <a:gridCol w="3289300">
                  <a:extLst>
                    <a:ext uri="{9D8B030D-6E8A-4147-A177-3AD203B41FA5}">
                      <a16:colId xmlns:a16="http://schemas.microsoft.com/office/drawing/2014/main" val="3549449700"/>
                    </a:ext>
                  </a:extLst>
                </a:gridCol>
                <a:gridCol w="3289300">
                  <a:extLst>
                    <a:ext uri="{9D8B030D-6E8A-4147-A177-3AD203B41FA5}">
                      <a16:colId xmlns:a16="http://schemas.microsoft.com/office/drawing/2014/main" val="306915335"/>
                    </a:ext>
                  </a:extLst>
                </a:gridCol>
                <a:gridCol w="3289300">
                  <a:extLst>
                    <a:ext uri="{9D8B030D-6E8A-4147-A177-3AD203B41FA5}">
                      <a16:colId xmlns:a16="http://schemas.microsoft.com/office/drawing/2014/main" val="2577069898"/>
                    </a:ext>
                  </a:extLst>
                </a:gridCol>
              </a:tblGrid>
              <a:tr h="803980">
                <a:tc>
                  <a:txBody>
                    <a:bodyPr/>
                    <a:lstStyle/>
                    <a:p>
                      <a:r>
                        <a:rPr lang="nl-NL" dirty="0"/>
                        <a:t>geneesmiddel</a:t>
                      </a:r>
                    </a:p>
                  </a:txBody>
                  <a:tcPr/>
                </a:tc>
                <a:tc>
                  <a:txBody>
                    <a:bodyPr/>
                    <a:lstStyle/>
                    <a:p>
                      <a:r>
                        <a:rPr lang="nl-NL" dirty="0"/>
                        <a:t>gebruik vóór de ramadan</a:t>
                      </a:r>
                    </a:p>
                  </a:txBody>
                  <a:tcPr/>
                </a:tc>
                <a:tc>
                  <a:txBody>
                    <a:bodyPr/>
                    <a:lstStyle/>
                    <a:p>
                      <a:r>
                        <a:rPr lang="nl-NL" dirty="0"/>
                        <a:t>gebruik tijdens de  ramadan</a:t>
                      </a:r>
                    </a:p>
                  </a:txBody>
                  <a:tcPr/>
                </a:tc>
                <a:extLst>
                  <a:ext uri="{0D108BD9-81ED-4DB2-BD59-A6C34878D82A}">
                    <a16:rowId xmlns:a16="http://schemas.microsoft.com/office/drawing/2014/main" val="982441487"/>
                  </a:ext>
                </a:extLst>
              </a:tr>
              <a:tr h="1493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gliclazide 80 mg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tolbutamide</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ochtend: dosis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middag: dosis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avond: dosis</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ochtend: ½ dosis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middag: geen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avond: idem</a:t>
                      </a:r>
                    </a:p>
                    <a:p>
                      <a:endParaRPr lang="nl-NL" dirty="0"/>
                    </a:p>
                  </a:txBody>
                  <a:tcPr/>
                </a:tc>
                <a:extLst>
                  <a:ext uri="{0D108BD9-81ED-4DB2-BD59-A6C34878D82A}">
                    <a16:rowId xmlns:a16="http://schemas.microsoft.com/office/drawing/2014/main" val="995149993"/>
                  </a:ext>
                </a:extLst>
              </a:tr>
              <a:tr h="1148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charset="0"/>
                        </a:rPr>
                        <a:t>glibenclamide</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ochtend: dosis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avond: dosis</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ochtend: ½ dosis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avond: ½ dosis</a:t>
                      </a:r>
                    </a:p>
                    <a:p>
                      <a:endParaRPr lang="nl-NL" dirty="0"/>
                    </a:p>
                  </a:txBody>
                  <a:tcPr/>
                </a:tc>
                <a:extLst>
                  <a:ext uri="{0D108BD9-81ED-4DB2-BD59-A6C34878D82A}">
                    <a16:rowId xmlns:a16="http://schemas.microsoft.com/office/drawing/2014/main" val="3877939173"/>
                  </a:ext>
                </a:extLst>
              </a:tr>
              <a:tr h="8039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charset="0"/>
                        </a:rPr>
                        <a:t>gliclazide 30 mg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charset="0"/>
                        </a:rPr>
                        <a:t>glimepiride</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charset="0"/>
                        </a:rPr>
                        <a:t>ochtend: dosis</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charset="0"/>
                        </a:rPr>
                        <a:t>bij avondmaaltijd. Bij scherpe instelling dosis iets verlagen</a:t>
                      </a:r>
                      <a:endParaRPr lang="nl-NL" dirty="0"/>
                    </a:p>
                  </a:txBody>
                  <a:tcPr/>
                </a:tc>
                <a:extLst>
                  <a:ext uri="{0D108BD9-81ED-4DB2-BD59-A6C34878D82A}">
                    <a16:rowId xmlns:a16="http://schemas.microsoft.com/office/drawing/2014/main" val="3936246874"/>
                  </a:ext>
                </a:extLst>
              </a:tr>
            </a:tbl>
          </a:graphicData>
        </a:graphic>
      </p:graphicFrame>
    </p:spTree>
    <p:extLst>
      <p:ext uri="{BB962C8B-B14F-4D97-AF65-F5344CB8AC3E}">
        <p14:creationId xmlns:p14="http://schemas.microsoft.com/office/powerpoint/2010/main" val="243509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4</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bg1"/>
                </a:solidFill>
              </a:rPr>
              <a:t> </a:t>
            </a:r>
            <a:r>
              <a:rPr lang="en-US" altLang="nl-NL" sz="3600" b="1" dirty="0">
                <a:solidFill>
                  <a:schemeClr val="accent6">
                    <a:lumMod val="75000"/>
                  </a:schemeClr>
                </a:solidFill>
              </a:rPr>
              <a:t>Overzicht van de presentatie (1)</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048431"/>
            <a:ext cx="10874855" cy="3693319"/>
          </a:xfrm>
          <a:prstGeom prst="rect">
            <a:avLst/>
          </a:prstGeom>
          <a:noFill/>
        </p:spPr>
        <p:txBody>
          <a:bodyPr wrap="square" rtlCol="0">
            <a:spAutoFit/>
          </a:bodyPr>
          <a:lstStyle/>
          <a:p>
            <a:pPr marL="800100" lvl="1" indent="-342900">
              <a:buFont typeface="Courier New" pitchFamily="49" charset="0"/>
              <a:buChar char="o"/>
            </a:pPr>
            <a:r>
              <a:rPr lang="en-US" altLang="nl-NL" sz="2400" dirty="0">
                <a:solidFill>
                  <a:srgbClr val="002060"/>
                </a:solidFill>
              </a:rPr>
              <a:t>Achtergrondinformatie</a:t>
            </a:r>
          </a:p>
          <a:p>
            <a:pPr lvl="1"/>
            <a:endParaRPr lang="en-US" altLang="nl-NL" sz="2400" dirty="0">
              <a:solidFill>
                <a:srgbClr val="002060"/>
              </a:solidFill>
            </a:endParaRPr>
          </a:p>
          <a:p>
            <a:pPr lvl="1"/>
            <a:endParaRPr lang="en-US" altLang="nl-NL" sz="2400" dirty="0">
              <a:solidFill>
                <a:srgbClr val="002060"/>
              </a:solidFill>
            </a:endParaRPr>
          </a:p>
          <a:p>
            <a:pPr lvl="1">
              <a:buFont typeface="Wingdings" panose="05000000000000000000" pitchFamily="2" charset="2"/>
              <a:buChar char="§"/>
            </a:pPr>
            <a:endParaRPr lang="en-US" altLang="nl-NL" sz="2400" dirty="0">
              <a:solidFill>
                <a:srgbClr val="002060"/>
              </a:solidFill>
            </a:endParaRPr>
          </a:p>
          <a:p>
            <a:pPr marL="800100" lvl="1" indent="-342900">
              <a:buFont typeface="Courier New" pitchFamily="49" charset="0"/>
              <a:buChar char="o"/>
            </a:pPr>
            <a:r>
              <a:rPr lang="en-US" altLang="nl-NL" sz="2400" dirty="0">
                <a:solidFill>
                  <a:srgbClr val="002060"/>
                </a:solidFill>
              </a:rPr>
              <a:t>Adviseren en begeleiden van </a:t>
            </a:r>
            <a:r>
              <a:rPr lang="en-US" altLang="nl-NL" sz="2400" dirty="0" err="1">
                <a:solidFill>
                  <a:srgbClr val="002060"/>
                </a:solidFill>
              </a:rPr>
              <a:t>mensen</a:t>
            </a:r>
            <a:r>
              <a:rPr lang="en-US" altLang="nl-NL" sz="2400" dirty="0">
                <a:solidFill>
                  <a:srgbClr val="002060"/>
                </a:solidFill>
              </a:rPr>
              <a:t> met diabetes</a:t>
            </a:r>
            <a:endParaRPr lang="en-US" altLang="nl-NL" sz="2400" strike="sngStrike" dirty="0">
              <a:solidFill>
                <a:srgbClr val="002060"/>
              </a:solidFill>
            </a:endParaRPr>
          </a:p>
          <a:p>
            <a:pPr lvl="1"/>
            <a:r>
              <a:rPr lang="en-US" altLang="nl-NL" sz="2400" dirty="0">
                <a:solidFill>
                  <a:srgbClr val="002060"/>
                </a:solidFill>
              </a:rPr>
              <a:t> </a:t>
            </a:r>
          </a:p>
          <a:p>
            <a:pPr lvl="1"/>
            <a:endParaRPr lang="en-US" altLang="nl-NL" sz="2400" dirty="0">
              <a:solidFill>
                <a:srgbClr val="002060"/>
              </a:solidFill>
            </a:endParaRPr>
          </a:p>
          <a:p>
            <a:pPr lvl="1"/>
            <a:endParaRPr lang="en-US" altLang="nl-NL" sz="2400" dirty="0">
              <a:solidFill>
                <a:srgbClr val="002060"/>
              </a:solidFill>
            </a:endParaRPr>
          </a:p>
          <a:p>
            <a:pPr marL="800100" lvl="1" indent="-342900">
              <a:buFont typeface="Courier New" pitchFamily="49" charset="0"/>
              <a:buChar char="o"/>
            </a:pPr>
            <a:r>
              <a:rPr lang="en-US" altLang="nl-NL" sz="2400" dirty="0">
                <a:solidFill>
                  <a:srgbClr val="002060"/>
                </a:solidFill>
              </a:rPr>
              <a:t>Ramadan medicatie-protocol</a:t>
            </a:r>
          </a:p>
          <a:p>
            <a:endParaRPr lang="nl-NL" dirty="0"/>
          </a:p>
        </p:txBody>
      </p:sp>
    </p:spTree>
    <p:extLst>
      <p:ext uri="{BB962C8B-B14F-4D97-AF65-F5344CB8AC3E}">
        <p14:creationId xmlns:p14="http://schemas.microsoft.com/office/powerpoint/2010/main" val="3272794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3335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40</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463649"/>
            <a:ext cx="8101263" cy="646331"/>
          </a:xfrm>
          <a:prstGeom prst="rect">
            <a:avLst/>
          </a:prstGeom>
          <a:noFill/>
        </p:spPr>
        <p:txBody>
          <a:bodyPr wrap="square" rtlCol="0">
            <a:spAutoFit/>
          </a:bodyPr>
          <a:lstStyle/>
          <a:p>
            <a:r>
              <a:rPr lang="nl-NL" sz="3600" b="1" dirty="0">
                <a:solidFill>
                  <a:schemeClr val="bg1"/>
                </a:solidFill>
              </a:rPr>
              <a:t> </a:t>
            </a:r>
            <a:r>
              <a:rPr lang="en-US" altLang="nl-NL" sz="3600" b="1" dirty="0">
                <a:solidFill>
                  <a:schemeClr val="accent6">
                    <a:lumMod val="75000"/>
                  </a:schemeClr>
                </a:solidFill>
              </a:rPr>
              <a:t>Insulines</a:t>
            </a:r>
            <a:endParaRPr lang="nl-NL" sz="3600" b="1" dirty="0">
              <a:solidFill>
                <a:schemeClr val="accent6">
                  <a:lumMod val="75000"/>
                </a:schemeClr>
              </a:solidFill>
            </a:endParaRPr>
          </a:p>
        </p:txBody>
      </p:sp>
      <p:graphicFrame>
        <p:nvGraphicFramePr>
          <p:cNvPr id="10" name="Tabel 9">
            <a:extLst>
              <a:ext uri="{FF2B5EF4-FFF2-40B4-BE49-F238E27FC236}">
                <a16:creationId xmlns:a16="http://schemas.microsoft.com/office/drawing/2014/main" id="{E723AB42-BDBE-4533-8BF2-7C1AF564796B}"/>
              </a:ext>
            </a:extLst>
          </p:cNvPr>
          <p:cNvGraphicFramePr>
            <a:graphicFrameLocks noGrp="1"/>
          </p:cNvGraphicFramePr>
          <p:nvPr>
            <p:extLst>
              <p:ext uri="{D42A27DB-BD31-4B8C-83A1-F6EECF244321}">
                <p14:modId xmlns:p14="http://schemas.microsoft.com/office/powerpoint/2010/main" val="460481688"/>
              </p:ext>
            </p:extLst>
          </p:nvPr>
        </p:nvGraphicFramePr>
        <p:xfrm>
          <a:off x="854074" y="1510526"/>
          <a:ext cx="10336665" cy="4883825"/>
        </p:xfrm>
        <a:graphic>
          <a:graphicData uri="http://schemas.openxmlformats.org/drawingml/2006/table">
            <a:tbl>
              <a:tblPr firstRow="1" bandRow="1">
                <a:tableStyleId>{5C22544A-7EE6-4342-B048-85BDC9FD1C3A}</a:tableStyleId>
              </a:tblPr>
              <a:tblGrid>
                <a:gridCol w="3445555">
                  <a:extLst>
                    <a:ext uri="{9D8B030D-6E8A-4147-A177-3AD203B41FA5}">
                      <a16:colId xmlns:a16="http://schemas.microsoft.com/office/drawing/2014/main" val="441942311"/>
                    </a:ext>
                  </a:extLst>
                </a:gridCol>
                <a:gridCol w="3445555">
                  <a:extLst>
                    <a:ext uri="{9D8B030D-6E8A-4147-A177-3AD203B41FA5}">
                      <a16:colId xmlns:a16="http://schemas.microsoft.com/office/drawing/2014/main" val="305878695"/>
                    </a:ext>
                  </a:extLst>
                </a:gridCol>
                <a:gridCol w="3445555">
                  <a:extLst>
                    <a:ext uri="{9D8B030D-6E8A-4147-A177-3AD203B41FA5}">
                      <a16:colId xmlns:a16="http://schemas.microsoft.com/office/drawing/2014/main" val="767516163"/>
                    </a:ext>
                  </a:extLst>
                </a:gridCol>
              </a:tblGrid>
              <a:tr h="472559">
                <a:tc>
                  <a:txBody>
                    <a:bodyPr/>
                    <a:lstStyle/>
                    <a:p>
                      <a:r>
                        <a:rPr lang="nl-NL" dirty="0"/>
                        <a:t>Insulinegebruik </a:t>
                      </a:r>
                    </a:p>
                  </a:txBody>
                  <a:tcPr/>
                </a:tc>
                <a:tc>
                  <a:txBody>
                    <a:bodyPr/>
                    <a:lstStyle/>
                    <a:p>
                      <a:r>
                        <a:rPr lang="nl-NL" dirty="0"/>
                        <a:t>Gebruik vóór de ramadan</a:t>
                      </a:r>
                    </a:p>
                  </a:txBody>
                  <a:tcPr/>
                </a:tc>
                <a:tc>
                  <a:txBody>
                    <a:bodyPr/>
                    <a:lstStyle/>
                    <a:p>
                      <a:r>
                        <a:rPr lang="nl-NL" dirty="0"/>
                        <a:t>Gebruik tijdens de ramadan</a:t>
                      </a:r>
                    </a:p>
                  </a:txBody>
                  <a:tcPr/>
                </a:tc>
                <a:extLst>
                  <a:ext uri="{0D108BD9-81ED-4DB2-BD59-A6C34878D82A}">
                    <a16:rowId xmlns:a16="http://schemas.microsoft.com/office/drawing/2014/main" val="393659611"/>
                  </a:ext>
                </a:extLst>
              </a:tr>
              <a:tr h="14851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(Middel)langwerkend*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Mix-insuline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 NPH of analoog</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1dd (O,M,A,Sl)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Bij ontbijt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Bij avondeten</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Bij avondeten of voor slapen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Vervangen door kw insuline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Mix-insuline</a:t>
                      </a:r>
                    </a:p>
                    <a:p>
                      <a:endParaRPr lang="nl-NL" dirty="0"/>
                    </a:p>
                  </a:txBody>
                  <a:tcPr/>
                </a:tc>
                <a:extLst>
                  <a:ext uri="{0D108BD9-81ED-4DB2-BD59-A6C34878D82A}">
                    <a16:rowId xmlns:a16="http://schemas.microsoft.com/office/drawing/2014/main" val="1225641305"/>
                  </a:ext>
                </a:extLst>
              </a:tr>
              <a:tr h="14851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(ultra) Kortwerkend*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*kortwerkend=humaan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 (ultra)kortwerkend=analog</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Ontbijt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Lunch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Avond</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Ontbijt: (ultra)kortwerkend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Avondeten: (ultra)kortwerkend</a:t>
                      </a:r>
                    </a:p>
                    <a:p>
                      <a:endParaRPr lang="nl-NL" dirty="0"/>
                    </a:p>
                  </a:txBody>
                  <a:tcPr/>
                </a:tc>
                <a:extLst>
                  <a:ext uri="{0D108BD9-81ED-4DB2-BD59-A6C34878D82A}">
                    <a16:rowId xmlns:a16="http://schemas.microsoft.com/office/drawing/2014/main" val="3599806550"/>
                  </a:ext>
                </a:extLst>
              </a:tr>
              <a:tr h="8776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charset="0"/>
                        </a:rPr>
                        <a:t>Pomptherapie</a:t>
                      </a:r>
                    </a:p>
                    <a:p>
                      <a:endParaRPr lang="nl-NL"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a:ln>
                            <a:noFill/>
                          </a:ln>
                          <a:solidFill>
                            <a:srgbClr val="000000"/>
                          </a:solidFill>
                          <a:effectLst/>
                          <a:latin typeface="Arial" charset="0"/>
                        </a:rPr>
                        <a:t>Basaal en bolus bij maaltijden</a:t>
                      </a:r>
                    </a:p>
                    <a:p>
                      <a:endParaRPr lang="nl-NL"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Basaal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Ontbijt: bolus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Avondeten: bolus</a:t>
                      </a:r>
                    </a:p>
                    <a:p>
                      <a:endParaRPr lang="nl-NL" dirty="0"/>
                    </a:p>
                  </a:txBody>
                  <a:tcPr/>
                </a:tc>
                <a:extLst>
                  <a:ext uri="{0D108BD9-81ED-4DB2-BD59-A6C34878D82A}">
                    <a16:rowId xmlns:a16="http://schemas.microsoft.com/office/drawing/2014/main" val="2832024222"/>
                  </a:ext>
                </a:extLst>
              </a:tr>
            </a:tbl>
          </a:graphicData>
        </a:graphic>
      </p:graphicFrame>
    </p:spTree>
    <p:extLst>
      <p:ext uri="{BB962C8B-B14F-4D97-AF65-F5344CB8AC3E}">
        <p14:creationId xmlns:p14="http://schemas.microsoft.com/office/powerpoint/2010/main" val="1973992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8B07DC-0B0F-4E87-8552-FA976E874E4F}"/>
              </a:ext>
            </a:extLst>
          </p:cNvPr>
          <p:cNvSpPr>
            <a:spLocks noGrp="1"/>
          </p:cNvSpPr>
          <p:nvPr>
            <p:ph type="ftr" sz="quarter" idx="11"/>
          </p:nvPr>
        </p:nvSpPr>
        <p:spPr/>
        <p:txBody>
          <a:bodyPr/>
          <a:lstStyle/>
          <a:p>
            <a:r>
              <a:rPr lang="fr-FR"/>
              <a:t>Nascholing Diabetes en ramadan 2015</a:t>
            </a:r>
            <a:endParaRPr lang="fr-FR" dirty="0"/>
          </a:p>
        </p:txBody>
      </p:sp>
      <p:sp>
        <p:nvSpPr>
          <p:cNvPr id="3" name="Slide Number Placeholder 2">
            <a:extLst>
              <a:ext uri="{FF2B5EF4-FFF2-40B4-BE49-F238E27FC236}">
                <a16:creationId xmlns:a16="http://schemas.microsoft.com/office/drawing/2014/main" id="{3F10F3F3-D683-410E-BA4F-0FA148DDC714}"/>
              </a:ext>
            </a:extLst>
          </p:cNvPr>
          <p:cNvSpPr>
            <a:spLocks noGrp="1"/>
          </p:cNvSpPr>
          <p:nvPr>
            <p:ph type="sldNum" sz="quarter" idx="12"/>
          </p:nvPr>
        </p:nvSpPr>
        <p:spPr/>
        <p:txBody>
          <a:bodyPr/>
          <a:lstStyle/>
          <a:p>
            <a:fld id="{8AA3849B-42E3-48C3-B17C-2842F53F208D}" type="slidenum">
              <a:rPr lang="fr-FR" smtClean="0"/>
              <a:pPr/>
              <a:t>41</a:t>
            </a:fld>
            <a:endParaRPr lang="fr-FR"/>
          </a:p>
        </p:txBody>
      </p:sp>
      <p:graphicFrame>
        <p:nvGraphicFramePr>
          <p:cNvPr id="4" name="Table 3">
            <a:extLst>
              <a:ext uri="{FF2B5EF4-FFF2-40B4-BE49-F238E27FC236}">
                <a16:creationId xmlns:a16="http://schemas.microsoft.com/office/drawing/2014/main" id="{602654FD-0DA9-48D9-98BA-77A2B960F6D3}"/>
              </a:ext>
            </a:extLst>
          </p:cNvPr>
          <p:cNvGraphicFramePr>
            <a:graphicFrameLocks noGrp="1"/>
          </p:cNvGraphicFramePr>
          <p:nvPr>
            <p:extLst>
              <p:ext uri="{D42A27DB-BD31-4B8C-83A1-F6EECF244321}">
                <p14:modId xmlns:p14="http://schemas.microsoft.com/office/powerpoint/2010/main" val="786894169"/>
              </p:ext>
            </p:extLst>
          </p:nvPr>
        </p:nvGraphicFramePr>
        <p:xfrm>
          <a:off x="0" y="0"/>
          <a:ext cx="12191999" cy="7512625"/>
        </p:xfrm>
        <a:graphic>
          <a:graphicData uri="http://schemas.openxmlformats.org/drawingml/2006/table">
            <a:tbl>
              <a:tblPr>
                <a:tableStyleId>{5C22544A-7EE6-4342-B048-85BDC9FD1C3A}</a:tableStyleId>
              </a:tblPr>
              <a:tblGrid>
                <a:gridCol w="2911578">
                  <a:extLst>
                    <a:ext uri="{9D8B030D-6E8A-4147-A177-3AD203B41FA5}">
                      <a16:colId xmlns:a16="http://schemas.microsoft.com/office/drawing/2014/main" val="3269349002"/>
                    </a:ext>
                  </a:extLst>
                </a:gridCol>
                <a:gridCol w="6186949">
                  <a:extLst>
                    <a:ext uri="{9D8B030D-6E8A-4147-A177-3AD203B41FA5}">
                      <a16:colId xmlns:a16="http://schemas.microsoft.com/office/drawing/2014/main" val="2999794873"/>
                    </a:ext>
                  </a:extLst>
                </a:gridCol>
                <a:gridCol w="3093472">
                  <a:extLst>
                    <a:ext uri="{9D8B030D-6E8A-4147-A177-3AD203B41FA5}">
                      <a16:colId xmlns:a16="http://schemas.microsoft.com/office/drawing/2014/main" val="128073288"/>
                    </a:ext>
                  </a:extLst>
                </a:gridCol>
              </a:tblGrid>
              <a:tr h="179527">
                <a:tc gridSpan="3">
                  <a:txBody>
                    <a:bodyPr/>
                    <a:lstStyle/>
                    <a:p>
                      <a:pPr marL="768985" marR="862330" algn="ctr" eaLnBrk="0" hangingPunct="0">
                        <a:lnSpc>
                          <a:spcPts val="805"/>
                        </a:lnSpc>
                        <a:spcAft>
                          <a:spcPts val="800"/>
                        </a:spcAft>
                      </a:pPr>
                      <a:r>
                        <a:rPr lang="nl-NL" sz="1100" dirty="0">
                          <a:effectLst/>
                        </a:rPr>
                        <a:t>TABEL: AANBEVELINGEN VOOR AANPASSINGEN VAN DE INSULINEDOSIS OP BASIS VAN HET TYPE REGIME</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3530006234"/>
                  </a:ext>
                </a:extLst>
              </a:tr>
              <a:tr h="502723">
                <a:tc>
                  <a:txBody>
                    <a:bodyPr/>
                    <a:lstStyle/>
                    <a:p>
                      <a:pPr eaLnBrk="0" hangingPunct="0">
                        <a:lnSpc>
                          <a:spcPct val="107000"/>
                        </a:lnSpc>
                        <a:spcBef>
                          <a:spcPts val="30"/>
                        </a:spcBef>
                        <a:spcAft>
                          <a:spcPts val="800"/>
                        </a:spcAft>
                      </a:pPr>
                      <a:r>
                        <a:rPr lang="en-NL" sz="1100">
                          <a:effectLst/>
                        </a:rPr>
                        <a:t> </a:t>
                      </a:r>
                    </a:p>
                    <a:p>
                      <a:pPr eaLnBrk="0" hangingPunct="0">
                        <a:lnSpc>
                          <a:spcPct val="107000"/>
                        </a:lnSpc>
                        <a:spcAft>
                          <a:spcPts val="800"/>
                        </a:spcAft>
                      </a:pPr>
                      <a:r>
                        <a:rPr lang="nl-NL" sz="1100">
                          <a:effectLst/>
                        </a:rPr>
                        <a:t>Type insulineregime</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Bef>
                          <a:spcPts val="30"/>
                        </a:spcBef>
                        <a:spcAft>
                          <a:spcPts val="800"/>
                        </a:spcAft>
                      </a:pPr>
                      <a:r>
                        <a:rPr lang="en-NL" sz="1100" dirty="0">
                          <a:effectLst/>
                        </a:rPr>
                        <a:t> </a:t>
                      </a:r>
                    </a:p>
                    <a:p>
                      <a:pPr marL="68580" eaLnBrk="0" hangingPunct="0">
                        <a:lnSpc>
                          <a:spcPct val="107000"/>
                        </a:lnSpc>
                        <a:spcAft>
                          <a:spcPts val="800"/>
                        </a:spcAft>
                      </a:pPr>
                      <a:r>
                        <a:rPr lang="nl-NL" sz="1100" dirty="0">
                          <a:effectLst/>
                        </a:rPr>
                        <a:t>Aanpassing voor vasten tijdens ramadan</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9215" marR="158115" eaLnBrk="0" hangingPunct="0">
                        <a:lnSpc>
                          <a:spcPct val="101000"/>
                        </a:lnSpc>
                        <a:spcBef>
                          <a:spcPts val="565"/>
                        </a:spcBef>
                        <a:spcAft>
                          <a:spcPts val="800"/>
                        </a:spcAft>
                      </a:pPr>
                      <a:r>
                        <a:rPr lang="nl-NL" sz="1100" dirty="0">
                          <a:effectLst/>
                        </a:rPr>
                        <a:t>Controlemethoden tijdens de ramadan</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60138669"/>
                  </a:ext>
                </a:extLst>
              </a:tr>
              <a:tr h="1948246">
                <a:tc>
                  <a:txBody>
                    <a:bodyPr/>
                    <a:lstStyle/>
                    <a:p>
                      <a:pPr eaLnBrk="0" hangingPunct="0">
                        <a:lnSpc>
                          <a:spcPct val="107000"/>
                        </a:lnSpc>
                        <a:spcAft>
                          <a:spcPts val="800"/>
                        </a:spcAft>
                      </a:pPr>
                      <a:r>
                        <a:rPr lang="en-NL" sz="1100" dirty="0">
                          <a:effectLst/>
                        </a:rPr>
                        <a:t> </a:t>
                      </a:r>
                    </a:p>
                    <a:p>
                      <a:pPr eaLnBrk="0" hangingPunct="0">
                        <a:lnSpc>
                          <a:spcPct val="107000"/>
                        </a:lnSpc>
                        <a:spcAft>
                          <a:spcPts val="800"/>
                        </a:spcAft>
                      </a:pPr>
                      <a:r>
                        <a:rPr lang="nl-NL" sz="1100" dirty="0">
                          <a:effectLst/>
                        </a:rPr>
                        <a:t>CSII / Insulinepomp</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eaLnBrk="0" hangingPunct="0">
                        <a:lnSpc>
                          <a:spcPts val="965"/>
                        </a:lnSpc>
                        <a:spcBef>
                          <a:spcPts val="565"/>
                        </a:spcBef>
                        <a:spcAft>
                          <a:spcPts val="800"/>
                        </a:spcAft>
                      </a:pPr>
                      <a:r>
                        <a:rPr lang="nl-NL" sz="1100" u="sng" dirty="0">
                          <a:effectLst/>
                        </a:rPr>
                        <a:t>Aanpassing van de basale snelheid</a:t>
                      </a:r>
                      <a:endParaRPr lang="en-NL" sz="1100" dirty="0">
                        <a:effectLst/>
                      </a:endParaRPr>
                    </a:p>
                    <a:p>
                      <a:pPr marL="342900" lvl="0" indent="-342900" eaLnBrk="0" hangingPunct="0">
                        <a:lnSpc>
                          <a:spcPts val="960"/>
                        </a:lnSpc>
                        <a:spcAft>
                          <a:spcPts val="800"/>
                        </a:spcAft>
                        <a:buFont typeface="+mj-lt"/>
                        <a:buAutoNum type="arabicPeriod"/>
                        <a:tabLst>
                          <a:tab pos="149225" algn="l"/>
                          <a:tab pos="457200" algn="l"/>
                        </a:tabLst>
                      </a:pPr>
                      <a:r>
                        <a:rPr lang="nl-NL" sz="1100" dirty="0">
                          <a:effectLst/>
                        </a:rPr>
                        <a:t>20-40% afname in de laatste 3-4 uur vasten</a:t>
                      </a:r>
                      <a:endParaRPr lang="en-NL" sz="1100" dirty="0">
                        <a:effectLst/>
                      </a:endParaRPr>
                    </a:p>
                    <a:p>
                      <a:pPr marL="342900" lvl="0" indent="-342900" eaLnBrk="0" hangingPunct="0">
                        <a:lnSpc>
                          <a:spcPts val="965"/>
                        </a:lnSpc>
                        <a:spcAft>
                          <a:spcPts val="800"/>
                        </a:spcAft>
                        <a:buFont typeface="+mj-lt"/>
                        <a:buAutoNum type="arabicPeriod"/>
                        <a:tabLst>
                          <a:tab pos="149225" algn="l"/>
                          <a:tab pos="457200" algn="l"/>
                        </a:tabLst>
                      </a:pPr>
                      <a:r>
                        <a:rPr lang="nl-NL" sz="1100" dirty="0">
                          <a:effectLst/>
                        </a:rPr>
                        <a:t>10-30% toename in de eerste paar uur na Iftar</a:t>
                      </a:r>
                      <a:endParaRPr lang="en-NL" sz="1100" dirty="0">
                        <a:effectLst/>
                      </a:endParaRPr>
                    </a:p>
                    <a:p>
                      <a:pPr eaLnBrk="0" hangingPunct="0">
                        <a:lnSpc>
                          <a:spcPct val="107000"/>
                        </a:lnSpc>
                        <a:spcBef>
                          <a:spcPts val="25"/>
                        </a:spcBef>
                        <a:spcAft>
                          <a:spcPts val="800"/>
                        </a:spcAft>
                      </a:pPr>
                      <a:r>
                        <a:rPr lang="en-NL" sz="1100" dirty="0">
                          <a:effectLst/>
                        </a:rPr>
                        <a:t> </a:t>
                      </a:r>
                    </a:p>
                    <a:p>
                      <a:pPr marL="68580" eaLnBrk="0" hangingPunct="0">
                        <a:lnSpc>
                          <a:spcPts val="965"/>
                        </a:lnSpc>
                        <a:spcBef>
                          <a:spcPts val="5"/>
                        </a:spcBef>
                        <a:spcAft>
                          <a:spcPts val="800"/>
                        </a:spcAft>
                      </a:pPr>
                      <a:r>
                        <a:rPr lang="nl-NL" sz="1100" u="sng" dirty="0">
                          <a:effectLst/>
                        </a:rPr>
                        <a:t>Bolus doses</a:t>
                      </a:r>
                      <a:endParaRPr lang="en-NL" sz="1100" dirty="0">
                        <a:effectLst/>
                      </a:endParaRPr>
                    </a:p>
                    <a:p>
                      <a:pPr marL="342900" lvl="0" indent="-342900" eaLnBrk="0" hangingPunct="0">
                        <a:lnSpc>
                          <a:spcPts val="965"/>
                        </a:lnSpc>
                        <a:spcAft>
                          <a:spcPts val="800"/>
                        </a:spcAft>
                        <a:buFont typeface="+mj-lt"/>
                        <a:buAutoNum type="arabicPeriod"/>
                        <a:tabLst>
                          <a:tab pos="149225" algn="l"/>
                          <a:tab pos="457200" algn="l"/>
                        </a:tabLst>
                      </a:pPr>
                      <a:r>
                        <a:rPr lang="nl-NL" sz="1100" dirty="0">
                          <a:effectLst/>
                        </a:rPr>
                        <a:t>Dezelfde principes als voor de Ramadan</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Aft>
                          <a:spcPts val="800"/>
                        </a:spcAft>
                      </a:pPr>
                      <a:r>
                        <a:rPr lang="en-NL" sz="1100">
                          <a:effectLst/>
                        </a:rPr>
                        <a:t> </a:t>
                      </a:r>
                    </a:p>
                    <a:p>
                      <a:pPr marL="68580" eaLnBrk="0" hangingPunct="0">
                        <a:lnSpc>
                          <a:spcPct val="107000"/>
                        </a:lnSpc>
                        <a:spcBef>
                          <a:spcPts val="665"/>
                        </a:spcBef>
                        <a:spcAft>
                          <a:spcPts val="800"/>
                        </a:spcAft>
                      </a:pPr>
                      <a:r>
                        <a:rPr lang="nl-NL" sz="1100">
                          <a:effectLst/>
                        </a:rPr>
                        <a:t>CGM of FGM</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9630274"/>
                  </a:ext>
                </a:extLst>
              </a:tr>
              <a:tr h="2281431">
                <a:tc>
                  <a:txBody>
                    <a:bodyPr/>
                    <a:lstStyle/>
                    <a:p>
                      <a:pPr eaLnBrk="0" hangingPunct="0">
                        <a:lnSpc>
                          <a:spcPct val="107000"/>
                        </a:lnSpc>
                        <a:spcAft>
                          <a:spcPts val="800"/>
                        </a:spcAft>
                      </a:pPr>
                      <a:r>
                        <a:rPr lang="en-NL" sz="1100" dirty="0">
                          <a:effectLst/>
                        </a:rPr>
                        <a:t> </a:t>
                      </a:r>
                    </a:p>
                    <a:p>
                      <a:pPr marR="493395" eaLnBrk="0" hangingPunct="0">
                        <a:lnSpc>
                          <a:spcPct val="98000"/>
                        </a:lnSpc>
                        <a:spcAft>
                          <a:spcPts val="800"/>
                        </a:spcAft>
                      </a:pPr>
                      <a:r>
                        <a:rPr lang="nl-NL" sz="1100" dirty="0">
                          <a:effectLst/>
                        </a:rPr>
                        <a:t>MDI (basaal bolus) met analoge insuline</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eaLnBrk="0" hangingPunct="0">
                        <a:lnSpc>
                          <a:spcPts val="965"/>
                        </a:lnSpc>
                        <a:spcBef>
                          <a:spcPts val="540"/>
                        </a:spcBef>
                        <a:spcAft>
                          <a:spcPts val="800"/>
                        </a:spcAft>
                      </a:pPr>
                      <a:r>
                        <a:rPr lang="nl-NL" sz="1100" u="sng" dirty="0">
                          <a:effectLst/>
                        </a:rPr>
                        <a:t>Basale insuline</a:t>
                      </a:r>
                      <a:endParaRPr lang="en-NL" sz="1100" dirty="0">
                        <a:effectLst/>
                      </a:endParaRPr>
                    </a:p>
                    <a:p>
                      <a:pPr marL="342900" lvl="0" indent="-342900" eaLnBrk="0" hangingPunct="0">
                        <a:lnSpc>
                          <a:spcPts val="965"/>
                        </a:lnSpc>
                        <a:spcAft>
                          <a:spcPts val="800"/>
                        </a:spcAft>
                        <a:buFont typeface="+mj-lt"/>
                        <a:buAutoNum type="arabicPeriod"/>
                        <a:tabLst>
                          <a:tab pos="149225" algn="l"/>
                          <a:tab pos="457200" algn="l"/>
                        </a:tabLst>
                      </a:pPr>
                      <a:r>
                        <a:rPr lang="nl-NL" sz="1100" dirty="0">
                          <a:effectLst/>
                        </a:rPr>
                        <a:t>30-40% verlaging van de dosis en toe te dienen bij Iftar</a:t>
                      </a:r>
                      <a:endParaRPr lang="en-NL" sz="1100" dirty="0">
                        <a:effectLst/>
                      </a:endParaRPr>
                    </a:p>
                    <a:p>
                      <a:pPr eaLnBrk="0" hangingPunct="0">
                        <a:lnSpc>
                          <a:spcPct val="107000"/>
                        </a:lnSpc>
                        <a:spcBef>
                          <a:spcPts val="25"/>
                        </a:spcBef>
                        <a:spcAft>
                          <a:spcPts val="800"/>
                        </a:spcAft>
                      </a:pPr>
                      <a:r>
                        <a:rPr lang="en-NL" sz="1100" dirty="0">
                          <a:effectLst/>
                        </a:rPr>
                        <a:t> </a:t>
                      </a:r>
                    </a:p>
                    <a:p>
                      <a:pPr marL="68580" eaLnBrk="0" hangingPunct="0">
                        <a:lnSpc>
                          <a:spcPts val="965"/>
                        </a:lnSpc>
                        <a:spcBef>
                          <a:spcPts val="5"/>
                        </a:spcBef>
                        <a:spcAft>
                          <a:spcPts val="800"/>
                        </a:spcAft>
                      </a:pPr>
                      <a:r>
                        <a:rPr lang="nl-NL" sz="1100" u="sng" dirty="0">
                          <a:effectLst/>
                        </a:rPr>
                        <a:t>Snelle analoge insuline</a:t>
                      </a:r>
                      <a:endParaRPr lang="en-NL" sz="1100" dirty="0">
                        <a:effectLst/>
                      </a:endParaRPr>
                    </a:p>
                    <a:p>
                      <a:pPr marL="342900" lvl="0" indent="-342900" eaLnBrk="0" hangingPunct="0">
                        <a:lnSpc>
                          <a:spcPts val="960"/>
                        </a:lnSpc>
                        <a:spcAft>
                          <a:spcPts val="800"/>
                        </a:spcAft>
                        <a:buFont typeface="+mj-lt"/>
                        <a:buAutoNum type="arabicPeriod"/>
                        <a:tabLst>
                          <a:tab pos="149225" algn="l"/>
                          <a:tab pos="457200" algn="l"/>
                        </a:tabLst>
                      </a:pPr>
                      <a:r>
                        <a:rPr lang="nl-NL" sz="1100" dirty="0">
                          <a:effectLst/>
                        </a:rPr>
                        <a:t>Dosis bij Suhoor  te verlagen met 30-50%</a:t>
                      </a:r>
                      <a:endParaRPr lang="en-NL" sz="1100" dirty="0">
                        <a:effectLst/>
                      </a:endParaRPr>
                    </a:p>
                    <a:p>
                      <a:pPr marL="342900" lvl="0" indent="-342900" eaLnBrk="0" hangingPunct="0">
                        <a:lnSpc>
                          <a:spcPts val="960"/>
                        </a:lnSpc>
                        <a:spcAft>
                          <a:spcPts val="800"/>
                        </a:spcAft>
                        <a:buFont typeface="+mj-lt"/>
                        <a:buAutoNum type="arabicPeriod"/>
                        <a:tabLst>
                          <a:tab pos="149225" algn="l"/>
                          <a:tab pos="457200" algn="l"/>
                        </a:tabLst>
                      </a:pPr>
                      <a:r>
                        <a:rPr lang="nl-NL" sz="1100" dirty="0">
                          <a:effectLst/>
                        </a:rPr>
                        <a:t>Dosis voor de lunch over te slaan</a:t>
                      </a:r>
                      <a:endParaRPr lang="en-NL" sz="1100" dirty="0">
                        <a:effectLst/>
                      </a:endParaRPr>
                    </a:p>
                    <a:p>
                      <a:pPr marL="342900" marR="922020" lvl="0" indent="-342900" eaLnBrk="0" hangingPunct="0">
                        <a:lnSpc>
                          <a:spcPct val="98000"/>
                        </a:lnSpc>
                        <a:spcAft>
                          <a:spcPts val="800"/>
                        </a:spcAft>
                        <a:buFont typeface="+mj-lt"/>
                        <a:buAutoNum type="arabicPeriod"/>
                        <a:tabLst>
                          <a:tab pos="149225" algn="l"/>
                          <a:tab pos="457200" algn="l"/>
                        </a:tabLst>
                      </a:pPr>
                      <a:r>
                        <a:rPr lang="nl-NL" sz="1100" dirty="0">
                          <a:effectLst/>
                        </a:rPr>
                        <a:t>De dosis rond Iftar  moet worden aangepast op basis van de glucosemeting 2 uur naiftar  </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Aft>
                          <a:spcPts val="800"/>
                        </a:spcAft>
                      </a:pPr>
                      <a:r>
                        <a:rPr lang="en-NL" sz="1100">
                          <a:effectLst/>
                        </a:rPr>
                        <a:t> </a:t>
                      </a:r>
                    </a:p>
                    <a:p>
                      <a:pPr marL="68580" eaLnBrk="0" hangingPunct="0">
                        <a:lnSpc>
                          <a:spcPct val="107000"/>
                        </a:lnSpc>
                        <a:spcBef>
                          <a:spcPts val="5"/>
                        </a:spcBef>
                        <a:spcAft>
                          <a:spcPts val="800"/>
                        </a:spcAft>
                      </a:pPr>
                      <a:r>
                        <a:rPr lang="nl-NL" sz="1100">
                          <a:effectLst/>
                        </a:rPr>
                        <a:t>7-punts glucose dagcurve,</a:t>
                      </a:r>
                      <a:endParaRPr lang="en-NL" sz="1100">
                        <a:effectLst/>
                      </a:endParaRPr>
                    </a:p>
                    <a:p>
                      <a:pPr marL="68580" eaLnBrk="0" hangingPunct="0">
                        <a:lnSpc>
                          <a:spcPct val="107000"/>
                        </a:lnSpc>
                        <a:spcBef>
                          <a:spcPts val="5"/>
                        </a:spcBef>
                        <a:spcAft>
                          <a:spcPts val="800"/>
                        </a:spcAft>
                      </a:pPr>
                      <a:r>
                        <a:rPr lang="nl-NL" sz="1100">
                          <a:effectLst/>
                        </a:rPr>
                        <a:t>CGM of FGM</a:t>
                      </a:r>
                      <a:endParaRPr lang="en-NL"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17231003"/>
                  </a:ext>
                </a:extLst>
              </a:tr>
              <a:tr h="2600698">
                <a:tc>
                  <a:txBody>
                    <a:bodyPr/>
                    <a:lstStyle/>
                    <a:p>
                      <a:pPr eaLnBrk="0" hangingPunct="0">
                        <a:lnSpc>
                          <a:spcPct val="107000"/>
                        </a:lnSpc>
                        <a:spcAft>
                          <a:spcPts val="800"/>
                        </a:spcAft>
                      </a:pPr>
                      <a:r>
                        <a:rPr lang="en-NL" sz="1100" dirty="0">
                          <a:effectLst/>
                        </a:rPr>
                        <a:t> </a:t>
                      </a:r>
                    </a:p>
                    <a:p>
                      <a:pPr eaLnBrk="0" hangingPunct="0">
                        <a:lnSpc>
                          <a:spcPct val="98000"/>
                        </a:lnSpc>
                        <a:spcAft>
                          <a:spcPts val="800"/>
                        </a:spcAft>
                      </a:pPr>
                      <a:r>
                        <a:rPr lang="en-US" sz="1100" dirty="0">
                          <a:effectLst/>
                        </a:rPr>
                        <a:t>MDI (Basale bolus) met </a:t>
                      </a:r>
                      <a:r>
                        <a:rPr lang="en-US" sz="1100" dirty="0" err="1">
                          <a:effectLst/>
                        </a:rPr>
                        <a:t>conventionele</a:t>
                      </a:r>
                      <a:r>
                        <a:rPr lang="en-US" sz="1100" dirty="0">
                          <a:effectLst/>
                        </a:rPr>
                        <a:t> </a:t>
                      </a:r>
                      <a:r>
                        <a:rPr lang="en-US" sz="1100" dirty="0" err="1">
                          <a:effectLst/>
                        </a:rPr>
                        <a:t>insuline</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eaLnBrk="0" hangingPunct="0">
                        <a:lnSpc>
                          <a:spcPts val="965"/>
                        </a:lnSpc>
                        <a:spcBef>
                          <a:spcPts val="540"/>
                        </a:spcBef>
                        <a:spcAft>
                          <a:spcPts val="800"/>
                        </a:spcAft>
                      </a:pPr>
                      <a:r>
                        <a:rPr lang="nl-NL" sz="1100" u="sng" dirty="0">
                          <a:effectLst/>
                        </a:rPr>
                        <a:t>NPH insuline</a:t>
                      </a:r>
                      <a:endParaRPr lang="en-NL" sz="1100" dirty="0">
                        <a:effectLst/>
                      </a:endParaRPr>
                    </a:p>
                    <a:p>
                      <a:pPr marL="342900" marR="1011555" lvl="0" indent="-342900" eaLnBrk="0" hangingPunct="0">
                        <a:lnSpc>
                          <a:spcPct val="98000"/>
                        </a:lnSpc>
                        <a:spcAft>
                          <a:spcPts val="800"/>
                        </a:spcAft>
                        <a:buFont typeface="+mj-lt"/>
                        <a:buAutoNum type="arabicPeriod"/>
                        <a:tabLst>
                          <a:tab pos="149225" algn="l"/>
                          <a:tab pos="457200" algn="l"/>
                        </a:tabLst>
                      </a:pPr>
                      <a:r>
                        <a:rPr lang="nl-NL" sz="1100" dirty="0">
                          <a:effectLst/>
                        </a:rPr>
                        <a:t>De gebruikelijke pre-Ramadan ochtenddosis bij het avondeten spuiten</a:t>
                      </a:r>
                      <a:endParaRPr lang="en-NL" sz="1100" dirty="0">
                        <a:effectLst/>
                      </a:endParaRPr>
                    </a:p>
                    <a:p>
                      <a:pPr marL="342900" lvl="0" indent="-342900" eaLnBrk="0" hangingPunct="0">
                        <a:lnSpc>
                          <a:spcPts val="960"/>
                        </a:lnSpc>
                        <a:spcAft>
                          <a:spcPts val="800"/>
                        </a:spcAft>
                        <a:buFont typeface="+mj-lt"/>
                        <a:buAutoNum type="arabicPeriod"/>
                        <a:tabLst>
                          <a:tab pos="149225" algn="l"/>
                          <a:tab pos="457200" algn="l"/>
                        </a:tabLst>
                      </a:pPr>
                      <a:r>
                        <a:rPr lang="nl-NL" sz="1100" dirty="0">
                          <a:effectLst/>
                        </a:rPr>
                        <a:t>50% van de pre-Ramadan dosis bij Suhoor spuiten</a:t>
                      </a:r>
                      <a:endParaRPr lang="en-NL" sz="1100" dirty="0">
                        <a:effectLst/>
                      </a:endParaRPr>
                    </a:p>
                    <a:p>
                      <a:pPr eaLnBrk="0" hangingPunct="0">
                        <a:lnSpc>
                          <a:spcPct val="107000"/>
                        </a:lnSpc>
                        <a:spcBef>
                          <a:spcPts val="30"/>
                        </a:spcBef>
                        <a:spcAft>
                          <a:spcPts val="800"/>
                        </a:spcAft>
                      </a:pPr>
                      <a:r>
                        <a:rPr lang="en-NL" sz="1100" dirty="0">
                          <a:effectLst/>
                        </a:rPr>
                        <a:t> </a:t>
                      </a:r>
                    </a:p>
                    <a:p>
                      <a:pPr marL="68580" eaLnBrk="0" hangingPunct="0">
                        <a:lnSpc>
                          <a:spcPts val="965"/>
                        </a:lnSpc>
                        <a:spcAft>
                          <a:spcPts val="800"/>
                        </a:spcAft>
                      </a:pPr>
                      <a:r>
                        <a:rPr lang="nl-NL" sz="1100" u="sng" dirty="0">
                          <a:effectLst/>
                        </a:rPr>
                        <a:t>Reguliere insuline</a:t>
                      </a:r>
                      <a:endParaRPr lang="en-NL" sz="1100" dirty="0">
                        <a:effectLst/>
                      </a:endParaRPr>
                    </a:p>
                    <a:p>
                      <a:pPr marL="342900" lvl="0" indent="-342900" eaLnBrk="0" hangingPunct="0">
                        <a:lnSpc>
                          <a:spcPts val="960"/>
                        </a:lnSpc>
                        <a:spcAft>
                          <a:spcPts val="800"/>
                        </a:spcAft>
                        <a:buFont typeface="+mj-lt"/>
                        <a:buAutoNum type="arabicPeriod"/>
                        <a:tabLst>
                          <a:tab pos="149225" algn="l"/>
                          <a:tab pos="457200" algn="l"/>
                        </a:tabLst>
                      </a:pPr>
                      <a:r>
                        <a:rPr lang="nl-NL" sz="1100" dirty="0">
                          <a:effectLst/>
                        </a:rPr>
                        <a:t>Dosis bij het avondeten blijft ongewijzigd</a:t>
                      </a:r>
                      <a:endParaRPr lang="en-NL" sz="1100" dirty="0">
                        <a:effectLst/>
                      </a:endParaRPr>
                    </a:p>
                    <a:p>
                      <a:pPr marL="342900" lvl="0" indent="-342900" eaLnBrk="0" hangingPunct="0">
                        <a:lnSpc>
                          <a:spcPts val="960"/>
                        </a:lnSpc>
                        <a:spcAft>
                          <a:spcPts val="800"/>
                        </a:spcAft>
                        <a:buFont typeface="+mj-lt"/>
                        <a:buAutoNum type="arabicPeriod"/>
                        <a:tabLst>
                          <a:tab pos="149225" algn="l"/>
                          <a:tab pos="457200" algn="l"/>
                        </a:tabLst>
                      </a:pPr>
                      <a:r>
                        <a:rPr lang="nl-NL" sz="1100" dirty="0">
                          <a:effectLst/>
                        </a:rPr>
                        <a:t>Suhoor-dosis tot 50% van de pre-Ramadan avonddosis</a:t>
                      </a:r>
                      <a:endParaRPr lang="en-NL" sz="1100" dirty="0">
                        <a:effectLst/>
                      </a:endParaRPr>
                    </a:p>
                    <a:p>
                      <a:pPr marL="342900" lvl="0" indent="-342900" eaLnBrk="0" hangingPunct="0">
                        <a:lnSpc>
                          <a:spcPts val="965"/>
                        </a:lnSpc>
                        <a:spcAft>
                          <a:spcPts val="800"/>
                        </a:spcAft>
                        <a:buFont typeface="+mj-lt"/>
                        <a:buAutoNum type="arabicPeriod"/>
                        <a:tabLst>
                          <a:tab pos="149225" algn="l"/>
                          <a:tab pos="457200" algn="l"/>
                        </a:tabLst>
                      </a:pPr>
                      <a:r>
                        <a:rPr lang="nl-NL" sz="1100" dirty="0">
                          <a:effectLst/>
                        </a:rPr>
                        <a:t>Middagdosis overslaan</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eaLnBrk="0" hangingPunct="0">
                        <a:lnSpc>
                          <a:spcPct val="107000"/>
                        </a:lnSpc>
                        <a:spcAft>
                          <a:spcPts val="800"/>
                        </a:spcAft>
                      </a:pPr>
                      <a:r>
                        <a:rPr lang="en-NL" sz="1100" dirty="0">
                          <a:effectLst/>
                        </a:rPr>
                        <a:t> </a:t>
                      </a:r>
                    </a:p>
                    <a:p>
                      <a:pPr marL="68580" eaLnBrk="0" hangingPunct="0">
                        <a:lnSpc>
                          <a:spcPct val="97000"/>
                        </a:lnSpc>
                        <a:spcAft>
                          <a:spcPts val="800"/>
                        </a:spcAft>
                      </a:pPr>
                      <a:r>
                        <a:rPr lang="nl-NL" sz="1100" dirty="0">
                          <a:effectLst/>
                        </a:rPr>
                        <a:t>7-punts dagcurveg of 2-3 gespreide metingen gedurende de dag</a:t>
                      </a:r>
                      <a:endParaRPr lang="en-NL" sz="1100" dirty="0">
                        <a:effectLst/>
                      </a:endParaRPr>
                    </a:p>
                    <a:p>
                      <a:pPr marL="68580" eaLnBrk="0" hangingPunct="0">
                        <a:lnSpc>
                          <a:spcPct val="97000"/>
                        </a:lnSpc>
                        <a:spcAft>
                          <a:spcPts val="800"/>
                        </a:spcAft>
                      </a:pPr>
                      <a:r>
                        <a:rPr lang="nl-NL" sz="1100" dirty="0">
                          <a:effectLst/>
                        </a:rPr>
                        <a:t>CGM of FGM</a:t>
                      </a:r>
                      <a:endParaRPr lang="en-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1964154"/>
                  </a:ext>
                </a:extLst>
              </a:tr>
            </a:tbl>
          </a:graphicData>
        </a:graphic>
      </p:graphicFrame>
    </p:spTree>
    <p:extLst>
      <p:ext uri="{BB962C8B-B14F-4D97-AF65-F5344CB8AC3E}">
        <p14:creationId xmlns:p14="http://schemas.microsoft.com/office/powerpoint/2010/main" val="1672620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03220" y="2533650"/>
            <a:ext cx="5231130" cy="1938992"/>
          </a:xfrm>
          <a:prstGeom prst="rect">
            <a:avLst/>
          </a:prstGeom>
          <a:noFill/>
        </p:spPr>
        <p:txBody>
          <a:bodyPr wrap="square" rtlCol="0">
            <a:spAutoFit/>
          </a:bodyPr>
          <a:lstStyle/>
          <a:p>
            <a:pPr algn="ctr"/>
            <a:r>
              <a:rPr lang="nl-NL" sz="4000" b="1" dirty="0">
                <a:solidFill>
                  <a:schemeClr val="accent6">
                    <a:lumMod val="75000"/>
                  </a:schemeClr>
                </a:solidFill>
              </a:rPr>
              <a:t>CASUSBESPREKING </a:t>
            </a:r>
          </a:p>
          <a:p>
            <a:pPr algn="ctr"/>
            <a:r>
              <a:rPr lang="nl-NL" sz="4000" b="1" dirty="0">
                <a:solidFill>
                  <a:schemeClr val="accent6">
                    <a:lumMod val="75000"/>
                  </a:schemeClr>
                </a:solidFill>
              </a:rPr>
              <a:t>&amp;</a:t>
            </a:r>
          </a:p>
          <a:p>
            <a:pPr algn="ctr"/>
            <a:r>
              <a:rPr lang="nl-NL" sz="4000" b="1" dirty="0">
                <a:solidFill>
                  <a:schemeClr val="accent6">
                    <a:lumMod val="75000"/>
                  </a:schemeClr>
                </a:solidFill>
              </a:rPr>
              <a:t>DISCUSSIE </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48673" y="0"/>
            <a:ext cx="2243327" cy="158715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8AA3849B-42E3-48C3-B17C-2842F53F208D}" type="slidenum">
              <a:rPr lang="fr-FR" smtClean="0"/>
              <a:pPr/>
              <a:t>42</a:t>
            </a:fld>
            <a:endParaRPr lang="fr-FR"/>
          </a:p>
        </p:txBody>
      </p:sp>
    </p:spTree>
    <p:extLst>
      <p:ext uri="{BB962C8B-B14F-4D97-AF65-F5344CB8AC3E}">
        <p14:creationId xmlns:p14="http://schemas.microsoft.com/office/powerpoint/2010/main" val="2168500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43</a:t>
            </a:fld>
            <a:endParaRPr lang="fr-FR"/>
          </a:p>
        </p:txBody>
      </p:sp>
      <p:sp>
        <p:nvSpPr>
          <p:cNvPr id="9218" name="Title 1"/>
          <p:cNvSpPr>
            <a:spLocks noGrp="1"/>
          </p:cNvSpPr>
          <p:nvPr>
            <p:ph type="title" idx="4294967295"/>
          </p:nvPr>
        </p:nvSpPr>
        <p:spPr>
          <a:xfrm>
            <a:off x="0" y="-170042"/>
            <a:ext cx="10515600" cy="1325562"/>
          </a:xfrm>
        </p:spPr>
        <p:txBody>
          <a:bodyPr/>
          <a:lstStyle/>
          <a:p>
            <a:r>
              <a:rPr lang="nl-NL" altLang="nl-NL" b="1" dirty="0">
                <a:solidFill>
                  <a:schemeClr val="accent6">
                    <a:lumMod val="75000"/>
                  </a:schemeClr>
                </a:solidFill>
              </a:rPr>
              <a:t> </a:t>
            </a:r>
            <a:br>
              <a:rPr lang="nl-NL" altLang="nl-NL" b="1" dirty="0">
                <a:solidFill>
                  <a:schemeClr val="accent6">
                    <a:lumMod val="75000"/>
                  </a:schemeClr>
                </a:solidFill>
              </a:rPr>
            </a:br>
            <a:r>
              <a:rPr lang="nl-NL" altLang="nl-NL" b="1" dirty="0">
                <a:solidFill>
                  <a:schemeClr val="accent6">
                    <a:lumMod val="75000"/>
                  </a:schemeClr>
                </a:solidFill>
              </a:rPr>
              <a:t>Casus 1a</a:t>
            </a:r>
          </a:p>
        </p:txBody>
      </p:sp>
      <p:sp>
        <p:nvSpPr>
          <p:cNvPr id="9219" name="Content Placeholder 2"/>
          <p:cNvSpPr>
            <a:spLocks noGrp="1"/>
          </p:cNvSpPr>
          <p:nvPr>
            <p:ph idx="4294967295"/>
          </p:nvPr>
        </p:nvSpPr>
        <p:spPr>
          <a:xfrm>
            <a:off x="200025" y="1327150"/>
            <a:ext cx="7515225" cy="3876675"/>
          </a:xfrm>
        </p:spPr>
        <p:txBody>
          <a:bodyPr>
            <a:normAutofit lnSpcReduction="10000"/>
          </a:bodyPr>
          <a:lstStyle/>
          <a:p>
            <a:pPr marL="0" indent="0">
              <a:buNone/>
            </a:pPr>
            <a:r>
              <a:rPr lang="nl-NL" altLang="nl-NL" sz="2400" b="1" dirty="0">
                <a:solidFill>
                  <a:srgbClr val="002060"/>
                </a:solidFill>
              </a:rPr>
              <a:t>De heer Bourouz (26 jaar), T1DM</a:t>
            </a:r>
          </a:p>
          <a:p>
            <a:pPr>
              <a:buFont typeface="Wingdings" panose="05000000000000000000" pitchFamily="2" charset="2"/>
              <a:buChar char="Ø"/>
            </a:pPr>
            <a:r>
              <a:rPr lang="nl-NL" altLang="nl-NL" sz="2000" dirty="0">
                <a:solidFill>
                  <a:srgbClr val="002060"/>
                </a:solidFill>
              </a:rPr>
              <a:t>Microalbuminurie en retinopathie</a:t>
            </a:r>
          </a:p>
          <a:p>
            <a:pPr>
              <a:buFont typeface="Wingdings" panose="05000000000000000000" pitchFamily="2" charset="2"/>
              <a:buChar char="Ø"/>
            </a:pPr>
            <a:r>
              <a:rPr lang="nl-NL" altLang="nl-NL" sz="2000" dirty="0">
                <a:solidFill>
                  <a:srgbClr val="002060"/>
                </a:solidFill>
              </a:rPr>
              <a:t>HbA1c 58mmol/mol (7.5%) en RR 125/75 mmHg</a:t>
            </a:r>
          </a:p>
          <a:p>
            <a:pPr>
              <a:buFont typeface="Wingdings" panose="05000000000000000000" pitchFamily="2" charset="2"/>
              <a:buChar char="Ø"/>
            </a:pPr>
            <a:r>
              <a:rPr lang="nl-NL" altLang="nl-NL" sz="2000" dirty="0">
                <a:solidFill>
                  <a:srgbClr val="002060"/>
                </a:solidFill>
              </a:rPr>
              <a:t>Gebruikt FGM</a:t>
            </a:r>
          </a:p>
          <a:p>
            <a:endParaRPr lang="nl-NL" altLang="nl-NL" sz="2400" dirty="0">
              <a:solidFill>
                <a:srgbClr val="002060"/>
              </a:solidFill>
            </a:endParaRPr>
          </a:p>
          <a:p>
            <a:pPr>
              <a:buFont typeface="Wingdings" panose="05000000000000000000" pitchFamily="2" charset="2"/>
              <a:buChar char="Ø"/>
            </a:pPr>
            <a:r>
              <a:rPr lang="nl-NL" altLang="nl-NL" sz="2000" dirty="0">
                <a:solidFill>
                  <a:srgbClr val="002060"/>
                </a:solidFill>
              </a:rPr>
              <a:t>Medicatie </a:t>
            </a:r>
          </a:p>
          <a:p>
            <a:pPr lvl="1">
              <a:buFont typeface="Wingdings" panose="05000000000000000000" pitchFamily="2" charset="2"/>
              <a:buChar char="Ø"/>
            </a:pPr>
            <a:r>
              <a:rPr lang="nl-NL" altLang="nl-NL" sz="2000" dirty="0">
                <a:solidFill>
                  <a:srgbClr val="002060"/>
                </a:solidFill>
              </a:rPr>
              <a:t>insuline kortwerkend analoog 8-8-10 EH bij M</a:t>
            </a:r>
          </a:p>
          <a:p>
            <a:pPr lvl="1">
              <a:buFont typeface="Wingdings" panose="05000000000000000000" pitchFamily="2" charset="2"/>
              <a:buChar char="Ø"/>
            </a:pPr>
            <a:r>
              <a:rPr lang="nl-NL" altLang="nl-NL" sz="2000" dirty="0">
                <a:solidFill>
                  <a:srgbClr val="002060"/>
                </a:solidFill>
              </a:rPr>
              <a:t>insuline langwerkend analoog 16 EH voor slapen</a:t>
            </a:r>
          </a:p>
          <a:p>
            <a:pPr lvl="1">
              <a:buFont typeface="Wingdings" panose="05000000000000000000" pitchFamily="2" charset="2"/>
              <a:buChar char="Ø"/>
            </a:pPr>
            <a:r>
              <a:rPr lang="nl-NL" altLang="nl-NL" sz="2000" dirty="0">
                <a:solidFill>
                  <a:srgbClr val="002060"/>
                </a:solidFill>
              </a:rPr>
              <a:t>AT-II antagonist 50 mg 1dd voor microalbuminurie</a:t>
            </a:r>
          </a:p>
        </p:txBody>
      </p:sp>
      <p:pic>
        <p:nvPicPr>
          <p:cNvPr id="10" name="Picture 3">
            <a:extLst>
              <a:ext uri="{FF2B5EF4-FFF2-40B4-BE49-F238E27FC236}">
                <a16:creationId xmlns:a16="http://schemas.microsoft.com/office/drawing/2014/main" id="{16E866BC-C10E-498B-8A5B-7CA90E4A64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F99CE26-87AD-417C-B9B4-3CDCA7570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2" y="5638800"/>
            <a:ext cx="5783621" cy="753038"/>
          </a:xfrm>
          <a:prstGeom prst="rect">
            <a:avLst/>
          </a:prstGeom>
        </p:spPr>
      </p:pic>
      <p:pic>
        <p:nvPicPr>
          <p:cNvPr id="2" name="Picture 1">
            <a:extLst>
              <a:ext uri="{FF2B5EF4-FFF2-40B4-BE49-F238E27FC236}">
                <a16:creationId xmlns:a16="http://schemas.microsoft.com/office/drawing/2014/main" id="{965763EB-9C94-48AF-980D-DB48502B13B3}"/>
              </a:ext>
            </a:extLst>
          </p:cNvPr>
          <p:cNvPicPr>
            <a:picLocks noChangeAspect="1"/>
          </p:cNvPicPr>
          <p:nvPr/>
        </p:nvPicPr>
        <p:blipFill>
          <a:blip r:embed="rId5"/>
          <a:stretch>
            <a:fillRect/>
          </a:stretch>
        </p:blipFill>
        <p:spPr>
          <a:xfrm>
            <a:off x="5713191" y="5638800"/>
            <a:ext cx="6369627" cy="744811"/>
          </a:xfrm>
          <a:prstGeom prst="rect">
            <a:avLst/>
          </a:prstGeom>
        </p:spPr>
      </p:pic>
    </p:spTree>
    <p:extLst>
      <p:ext uri="{BB962C8B-B14F-4D97-AF65-F5344CB8AC3E}">
        <p14:creationId xmlns:p14="http://schemas.microsoft.com/office/powerpoint/2010/main" val="19604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animEffect transition="in" filter="fade">
                                      <p:cBhvr>
                                        <p:cTn id="7" dur="1000"/>
                                        <p:tgtEl>
                                          <p:spTgt spid="9219">
                                            <p:txEl>
                                              <p:pRg st="5" end="5"/>
                                            </p:txEl>
                                          </p:spTgt>
                                        </p:tgtEl>
                                      </p:cBhvr>
                                    </p:animEffect>
                                    <p:anim calcmode="lin" valueType="num">
                                      <p:cBhvr>
                                        <p:cTn id="8"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fade">
                                      <p:cBhvr>
                                        <p:cTn id="12" dur="1000"/>
                                        <p:tgtEl>
                                          <p:spTgt spid="9219">
                                            <p:txEl>
                                              <p:pRg st="6" end="6"/>
                                            </p:txEl>
                                          </p:spTgt>
                                        </p:tgtEl>
                                      </p:cBhvr>
                                    </p:animEffect>
                                    <p:anim calcmode="lin" valueType="num">
                                      <p:cBhvr>
                                        <p:cTn id="13"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animEffect transition="in" filter="fade">
                                      <p:cBhvr>
                                        <p:cTn id="17" dur="1000"/>
                                        <p:tgtEl>
                                          <p:spTgt spid="9219">
                                            <p:txEl>
                                              <p:pRg st="7" end="7"/>
                                            </p:txEl>
                                          </p:spTgt>
                                        </p:tgtEl>
                                      </p:cBhvr>
                                    </p:animEffect>
                                    <p:anim calcmode="lin" valueType="num">
                                      <p:cBhvr>
                                        <p:cTn id="18"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19">
                                            <p:txEl>
                                              <p:pRg st="8" end="8"/>
                                            </p:txEl>
                                          </p:spTgt>
                                        </p:tgtEl>
                                        <p:attrNameLst>
                                          <p:attrName>style.visibility</p:attrName>
                                        </p:attrNameLst>
                                      </p:cBhvr>
                                      <p:to>
                                        <p:strVal val="visible"/>
                                      </p:to>
                                    </p:set>
                                    <p:animEffect transition="in" filter="fade">
                                      <p:cBhvr>
                                        <p:cTn id="22" dur="1000"/>
                                        <p:tgtEl>
                                          <p:spTgt spid="9219">
                                            <p:txEl>
                                              <p:pRg st="8" end="8"/>
                                            </p:txEl>
                                          </p:spTgt>
                                        </p:tgtEl>
                                      </p:cBhvr>
                                    </p:animEffect>
                                    <p:anim calcmode="lin" valueType="num">
                                      <p:cBhvr>
                                        <p:cTn id="23"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92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44</a:t>
            </a:fld>
            <a:endParaRPr lang="fr-FR"/>
          </a:p>
        </p:txBody>
      </p:sp>
      <p:sp>
        <p:nvSpPr>
          <p:cNvPr id="9218" name="Title 1"/>
          <p:cNvSpPr>
            <a:spLocks noGrp="1"/>
          </p:cNvSpPr>
          <p:nvPr>
            <p:ph type="title" idx="4294967295"/>
          </p:nvPr>
        </p:nvSpPr>
        <p:spPr>
          <a:xfrm>
            <a:off x="0" y="-170042"/>
            <a:ext cx="10515600" cy="1325562"/>
          </a:xfrm>
        </p:spPr>
        <p:txBody>
          <a:bodyPr/>
          <a:lstStyle/>
          <a:p>
            <a:r>
              <a:rPr lang="nl-NL" altLang="nl-NL" b="1" dirty="0">
                <a:solidFill>
                  <a:schemeClr val="accent6">
                    <a:lumMod val="75000"/>
                  </a:schemeClr>
                </a:solidFill>
              </a:rPr>
              <a:t> </a:t>
            </a:r>
            <a:br>
              <a:rPr lang="nl-NL" altLang="nl-NL" b="1" dirty="0">
                <a:solidFill>
                  <a:schemeClr val="accent6">
                    <a:lumMod val="75000"/>
                  </a:schemeClr>
                </a:solidFill>
              </a:rPr>
            </a:br>
            <a:r>
              <a:rPr lang="nl-NL" altLang="nl-NL" b="1" dirty="0">
                <a:solidFill>
                  <a:schemeClr val="accent6">
                    <a:lumMod val="75000"/>
                  </a:schemeClr>
                </a:solidFill>
              </a:rPr>
              <a:t>Casus 1b</a:t>
            </a:r>
          </a:p>
        </p:txBody>
      </p:sp>
      <p:sp>
        <p:nvSpPr>
          <p:cNvPr id="9219" name="Content Placeholder 2"/>
          <p:cNvSpPr>
            <a:spLocks noGrp="1"/>
          </p:cNvSpPr>
          <p:nvPr>
            <p:ph idx="4294967295"/>
          </p:nvPr>
        </p:nvSpPr>
        <p:spPr>
          <a:xfrm>
            <a:off x="200025" y="1327150"/>
            <a:ext cx="7515225" cy="3876675"/>
          </a:xfrm>
        </p:spPr>
        <p:txBody>
          <a:bodyPr/>
          <a:lstStyle/>
          <a:p>
            <a:pPr marL="0" indent="0">
              <a:buNone/>
            </a:pPr>
            <a:r>
              <a:rPr lang="nl-NL" altLang="nl-NL" sz="2400" b="1" dirty="0">
                <a:solidFill>
                  <a:srgbClr val="002060"/>
                </a:solidFill>
              </a:rPr>
              <a:t>De heer Bourouz (26 jaar), T1DM</a:t>
            </a:r>
          </a:p>
          <a:p>
            <a:pPr>
              <a:buFont typeface="Wingdings" panose="05000000000000000000" pitchFamily="2" charset="2"/>
              <a:buChar char="Ø"/>
            </a:pPr>
            <a:r>
              <a:rPr lang="nl-NL" altLang="nl-NL" sz="2000" dirty="0">
                <a:solidFill>
                  <a:srgbClr val="002060"/>
                </a:solidFill>
              </a:rPr>
              <a:t>Microalbuminurie en retinopathie</a:t>
            </a:r>
          </a:p>
          <a:p>
            <a:pPr>
              <a:buFont typeface="Wingdings" panose="05000000000000000000" pitchFamily="2" charset="2"/>
              <a:buChar char="Ø"/>
            </a:pPr>
            <a:r>
              <a:rPr lang="nl-NL" altLang="nl-NL" sz="2000" dirty="0">
                <a:solidFill>
                  <a:srgbClr val="002060"/>
                </a:solidFill>
              </a:rPr>
              <a:t>HbA1c 58mmol/mol (7.5%) en RR 125/75 mmHg</a:t>
            </a:r>
          </a:p>
          <a:p>
            <a:pPr>
              <a:buFont typeface="Wingdings" panose="05000000000000000000" pitchFamily="2" charset="2"/>
              <a:buChar char="Ø"/>
            </a:pPr>
            <a:r>
              <a:rPr lang="nl-NL" altLang="nl-NL" sz="2000" dirty="0">
                <a:solidFill>
                  <a:srgbClr val="002060"/>
                </a:solidFill>
              </a:rPr>
              <a:t>Gebruikt FGM</a:t>
            </a:r>
          </a:p>
          <a:p>
            <a:endParaRPr lang="nl-NL" altLang="nl-NL" sz="2400" dirty="0">
              <a:solidFill>
                <a:srgbClr val="002060"/>
              </a:solidFill>
            </a:endParaRPr>
          </a:p>
          <a:p>
            <a:pPr>
              <a:buFont typeface="Wingdings" panose="05000000000000000000" pitchFamily="2" charset="2"/>
              <a:buChar char="Ø"/>
            </a:pPr>
            <a:r>
              <a:rPr lang="nl-NL" altLang="nl-NL" sz="2000" dirty="0">
                <a:solidFill>
                  <a:srgbClr val="002060"/>
                </a:solidFill>
              </a:rPr>
              <a:t>Medicatie </a:t>
            </a:r>
          </a:p>
          <a:p>
            <a:pPr lvl="1">
              <a:buFont typeface="Wingdings" panose="05000000000000000000" pitchFamily="2" charset="2"/>
              <a:buChar char="Ø"/>
            </a:pPr>
            <a:r>
              <a:rPr lang="nl-NL" altLang="nl-NL" sz="2000" dirty="0">
                <a:solidFill>
                  <a:srgbClr val="002060"/>
                </a:solidFill>
              </a:rPr>
              <a:t>CSII, basaal 18</a:t>
            </a:r>
            <a:r>
              <a:rPr lang="nl-NL" altLang="nl-NL" sz="2000" baseline="30000" dirty="0">
                <a:solidFill>
                  <a:srgbClr val="002060"/>
                </a:solidFill>
              </a:rPr>
              <a:t>E</a:t>
            </a:r>
            <a:r>
              <a:rPr lang="nl-NL" altLang="nl-NL" sz="2000" dirty="0">
                <a:solidFill>
                  <a:srgbClr val="002060"/>
                </a:solidFill>
              </a:rPr>
              <a:t>/24hr; nacht 0.6</a:t>
            </a:r>
            <a:r>
              <a:rPr lang="nl-NL" altLang="nl-NL" sz="2000" baseline="30000" dirty="0">
                <a:solidFill>
                  <a:srgbClr val="002060"/>
                </a:solidFill>
              </a:rPr>
              <a:t>e</a:t>
            </a:r>
            <a:r>
              <a:rPr lang="nl-NL" altLang="nl-NL" sz="2000" dirty="0">
                <a:solidFill>
                  <a:srgbClr val="002060"/>
                </a:solidFill>
              </a:rPr>
              <a:t>/hr, overdag 0.8</a:t>
            </a:r>
            <a:r>
              <a:rPr lang="nl-NL" altLang="nl-NL" sz="2000" baseline="30000" dirty="0">
                <a:solidFill>
                  <a:srgbClr val="002060"/>
                </a:solidFill>
              </a:rPr>
              <a:t>E</a:t>
            </a:r>
            <a:r>
              <a:rPr lang="nl-NL" altLang="nl-NL" sz="2000" dirty="0">
                <a:solidFill>
                  <a:srgbClr val="002060"/>
                </a:solidFill>
              </a:rPr>
              <a:t>/hr</a:t>
            </a:r>
          </a:p>
          <a:p>
            <a:pPr lvl="1">
              <a:buFont typeface="Wingdings" panose="05000000000000000000" pitchFamily="2" charset="2"/>
              <a:buChar char="Ø"/>
            </a:pPr>
            <a:r>
              <a:rPr lang="nl-NL" altLang="nl-NL" sz="2000" dirty="0">
                <a:solidFill>
                  <a:srgbClr val="002060"/>
                </a:solidFill>
              </a:rPr>
              <a:t>AT-II antagonist 50 mg 1dd voor microalbuminurie</a:t>
            </a:r>
          </a:p>
        </p:txBody>
      </p:sp>
      <p:pic>
        <p:nvPicPr>
          <p:cNvPr id="10" name="Picture 3">
            <a:extLst>
              <a:ext uri="{FF2B5EF4-FFF2-40B4-BE49-F238E27FC236}">
                <a16:creationId xmlns:a16="http://schemas.microsoft.com/office/drawing/2014/main" id="{16E866BC-C10E-498B-8A5B-7CA90E4A64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F99CE26-87AD-417C-B9B4-3CDCA7570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 y="5638800"/>
            <a:ext cx="5380758" cy="753038"/>
          </a:xfrm>
          <a:prstGeom prst="rect">
            <a:avLst/>
          </a:prstGeom>
        </p:spPr>
      </p:pic>
      <p:pic>
        <p:nvPicPr>
          <p:cNvPr id="2" name="Picture 1">
            <a:extLst>
              <a:ext uri="{FF2B5EF4-FFF2-40B4-BE49-F238E27FC236}">
                <a16:creationId xmlns:a16="http://schemas.microsoft.com/office/drawing/2014/main" id="{01E7F95E-0D8A-4CAD-BA6F-BF600A029CDD}"/>
              </a:ext>
            </a:extLst>
          </p:cNvPr>
          <p:cNvPicPr>
            <a:picLocks noChangeAspect="1"/>
          </p:cNvPicPr>
          <p:nvPr/>
        </p:nvPicPr>
        <p:blipFill>
          <a:blip r:embed="rId5"/>
          <a:stretch>
            <a:fillRect/>
          </a:stretch>
        </p:blipFill>
        <p:spPr>
          <a:xfrm>
            <a:off x="5455229" y="5629772"/>
            <a:ext cx="6411190" cy="749671"/>
          </a:xfrm>
          <a:prstGeom prst="rect">
            <a:avLst/>
          </a:prstGeom>
        </p:spPr>
      </p:pic>
    </p:spTree>
    <p:extLst>
      <p:ext uri="{BB962C8B-B14F-4D97-AF65-F5344CB8AC3E}">
        <p14:creationId xmlns:p14="http://schemas.microsoft.com/office/powerpoint/2010/main" val="408044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5" end="5"/>
                                            </p:txEl>
                                          </p:spTgt>
                                        </p:tgtEl>
                                        <p:attrNameLst>
                                          <p:attrName>style.visibility</p:attrName>
                                        </p:attrNameLst>
                                      </p:cBhvr>
                                      <p:to>
                                        <p:strVal val="visible"/>
                                      </p:to>
                                    </p:set>
                                    <p:animEffect transition="in" filter="fade">
                                      <p:cBhvr>
                                        <p:cTn id="7" dur="1000"/>
                                        <p:tgtEl>
                                          <p:spTgt spid="9219">
                                            <p:txEl>
                                              <p:pRg st="5" end="5"/>
                                            </p:txEl>
                                          </p:spTgt>
                                        </p:tgtEl>
                                      </p:cBhvr>
                                    </p:animEffect>
                                    <p:anim calcmode="lin" valueType="num">
                                      <p:cBhvr>
                                        <p:cTn id="8"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fade">
                                      <p:cBhvr>
                                        <p:cTn id="12" dur="1000"/>
                                        <p:tgtEl>
                                          <p:spTgt spid="9219">
                                            <p:txEl>
                                              <p:pRg st="6" end="6"/>
                                            </p:txEl>
                                          </p:spTgt>
                                        </p:tgtEl>
                                      </p:cBhvr>
                                    </p:animEffect>
                                    <p:anim calcmode="lin" valueType="num">
                                      <p:cBhvr>
                                        <p:cTn id="13"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9219">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animEffect transition="in" filter="fade">
                                      <p:cBhvr>
                                        <p:cTn id="17" dur="1000"/>
                                        <p:tgtEl>
                                          <p:spTgt spid="9219">
                                            <p:txEl>
                                              <p:pRg st="7" end="7"/>
                                            </p:txEl>
                                          </p:spTgt>
                                        </p:tgtEl>
                                      </p:cBhvr>
                                    </p:animEffect>
                                    <p:anim calcmode="lin" valueType="num">
                                      <p:cBhvr>
                                        <p:cTn id="18"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45</a:t>
            </a:fld>
            <a:endParaRPr lang="fr-F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2 </a:t>
            </a:r>
          </a:p>
        </p:txBody>
      </p:sp>
      <p:sp>
        <p:nvSpPr>
          <p:cNvPr id="10243" name="Content Placeholder 2"/>
          <p:cNvSpPr>
            <a:spLocks noGrp="1"/>
          </p:cNvSpPr>
          <p:nvPr>
            <p:ph idx="4294967295"/>
          </p:nvPr>
        </p:nvSpPr>
        <p:spPr>
          <a:xfrm>
            <a:off x="276226" y="1492251"/>
            <a:ext cx="10352540" cy="5137149"/>
          </a:xfrm>
        </p:spPr>
        <p:txBody>
          <a:bodyPr/>
          <a:lstStyle/>
          <a:p>
            <a:pPr marL="0" indent="0">
              <a:buNone/>
            </a:pPr>
            <a:r>
              <a:rPr lang="nl-NL" altLang="nl-NL" sz="2400" b="1" dirty="0">
                <a:solidFill>
                  <a:srgbClr val="002060"/>
                </a:solidFill>
              </a:rPr>
              <a:t>Mevrouw el Hadji (46 jaar), T2DM</a:t>
            </a:r>
          </a:p>
          <a:p>
            <a:pPr>
              <a:buFont typeface="Wingdings" panose="05000000000000000000" pitchFamily="2" charset="2"/>
              <a:buChar char="Ø"/>
            </a:pPr>
            <a:r>
              <a:rPr lang="nl-NL" altLang="nl-NL" sz="2000" dirty="0">
                <a:solidFill>
                  <a:srgbClr val="002060"/>
                </a:solidFill>
              </a:rPr>
              <a:t>Geen complicaties, wel hypertensie</a:t>
            </a:r>
          </a:p>
          <a:p>
            <a:pPr>
              <a:buFont typeface="Wingdings" panose="05000000000000000000" pitchFamily="2" charset="2"/>
              <a:buChar char="Ø"/>
            </a:pPr>
            <a:r>
              <a:rPr lang="nl-NL" altLang="nl-NL" sz="2000" dirty="0">
                <a:solidFill>
                  <a:srgbClr val="002060"/>
                </a:solidFill>
              </a:rPr>
              <a:t>HbA1c 61 mmol/mol (7.8%), LDLc 2.2 mmol/l, RR 135/85 mmHg</a:t>
            </a:r>
          </a:p>
          <a:p>
            <a:endParaRPr lang="nl-NL" altLang="nl-NL" sz="2000" dirty="0">
              <a:solidFill>
                <a:srgbClr val="002060"/>
              </a:solidFill>
            </a:endParaRPr>
          </a:p>
          <a:p>
            <a:pPr>
              <a:buFont typeface="Wingdings" panose="05000000000000000000" pitchFamily="2" charset="2"/>
              <a:buChar char="Ø"/>
            </a:pPr>
            <a:r>
              <a:rPr lang="nl-NL" altLang="nl-NL" sz="2000" dirty="0">
                <a:solidFill>
                  <a:srgbClr val="002060"/>
                </a:solidFill>
              </a:rPr>
              <a:t>Medicatie </a:t>
            </a:r>
          </a:p>
          <a:p>
            <a:pPr lvl="1">
              <a:buFont typeface="Wingdings" panose="05000000000000000000" pitchFamily="2" charset="2"/>
              <a:buChar char="Ø"/>
            </a:pPr>
            <a:r>
              <a:rPr lang="nl-NL" altLang="nl-NL" sz="2000" dirty="0">
                <a:solidFill>
                  <a:srgbClr val="002060"/>
                </a:solidFill>
              </a:rPr>
              <a:t>metformine 850 mg 3dd; gliclazide 80 mg 3dd; sitagliptine 100 mg 1dd</a:t>
            </a:r>
          </a:p>
          <a:p>
            <a:pPr lvl="1">
              <a:buFont typeface="Wingdings" panose="05000000000000000000" pitchFamily="2" charset="2"/>
              <a:buChar char="Ø"/>
            </a:pPr>
            <a:r>
              <a:rPr lang="nl-NL" altLang="nl-NL" sz="2000" dirty="0">
                <a:solidFill>
                  <a:srgbClr val="002060"/>
                </a:solidFill>
              </a:rPr>
              <a:t>ACE-remmer 1dd voor hypertensie</a:t>
            </a:r>
          </a:p>
          <a:p>
            <a:pPr lvl="1">
              <a:buFont typeface="Wingdings" panose="05000000000000000000" pitchFamily="2" charset="2"/>
              <a:buChar char="Ø"/>
            </a:pPr>
            <a:r>
              <a:rPr lang="nl-NL" altLang="nl-NL" sz="2000" dirty="0">
                <a:solidFill>
                  <a:srgbClr val="002060"/>
                </a:solidFill>
              </a:rPr>
              <a:t>Statine 1dd voor primaire preventie</a:t>
            </a:r>
          </a:p>
        </p:txBody>
      </p:sp>
      <p:pic>
        <p:nvPicPr>
          <p:cNvPr id="10" name="Picture 3">
            <a:extLst>
              <a:ext uri="{FF2B5EF4-FFF2-40B4-BE49-F238E27FC236}">
                <a16:creationId xmlns:a16="http://schemas.microsoft.com/office/drawing/2014/main" id="{F501E2D5-758E-4073-A9F6-3590BF4486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4FCE3000-FC00-409B-95E3-A9C98F889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6278" y="5630797"/>
            <a:ext cx="6515100" cy="761041"/>
          </a:xfrm>
          <a:prstGeom prst="rect">
            <a:avLst/>
          </a:prstGeom>
        </p:spPr>
      </p:pic>
    </p:spTree>
    <p:extLst>
      <p:ext uri="{BB962C8B-B14F-4D97-AF65-F5344CB8AC3E}">
        <p14:creationId xmlns:p14="http://schemas.microsoft.com/office/powerpoint/2010/main" val="24728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fade">
                                      <p:cBhvr>
                                        <p:cTn id="7" dur="1000"/>
                                        <p:tgtEl>
                                          <p:spTgt spid="10243">
                                            <p:txEl>
                                              <p:pRg st="4" end="4"/>
                                            </p:txEl>
                                          </p:spTgt>
                                        </p:tgtEl>
                                      </p:cBhvr>
                                    </p:animEffect>
                                    <p:anim calcmode="lin" valueType="num">
                                      <p:cBhvr>
                                        <p:cTn id="8"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5" end="5"/>
                                            </p:txEl>
                                          </p:spTgt>
                                        </p:tgtEl>
                                        <p:attrNameLst>
                                          <p:attrName>style.visibility</p:attrName>
                                        </p:attrNameLst>
                                      </p:cBhvr>
                                      <p:to>
                                        <p:strVal val="visible"/>
                                      </p:to>
                                    </p:set>
                                    <p:animEffect transition="in" filter="fade">
                                      <p:cBhvr>
                                        <p:cTn id="12" dur="1000"/>
                                        <p:tgtEl>
                                          <p:spTgt spid="10243">
                                            <p:txEl>
                                              <p:pRg st="5" end="5"/>
                                            </p:txEl>
                                          </p:spTgt>
                                        </p:tgtEl>
                                      </p:cBhvr>
                                    </p:animEffect>
                                    <p:anim calcmode="lin" valueType="num">
                                      <p:cBhvr>
                                        <p:cTn id="13"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animEffect transition="in" filter="fade">
                                      <p:cBhvr>
                                        <p:cTn id="17" dur="1000"/>
                                        <p:tgtEl>
                                          <p:spTgt spid="10243">
                                            <p:txEl>
                                              <p:pRg st="6" end="6"/>
                                            </p:txEl>
                                          </p:spTgt>
                                        </p:tgtEl>
                                      </p:cBhvr>
                                    </p:animEffect>
                                    <p:anim calcmode="lin" valueType="num">
                                      <p:cBhvr>
                                        <p:cTn id="18"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3">
                                            <p:txEl>
                                              <p:pRg st="7" end="7"/>
                                            </p:txEl>
                                          </p:spTgt>
                                        </p:tgtEl>
                                        <p:attrNameLst>
                                          <p:attrName>style.visibility</p:attrName>
                                        </p:attrNameLst>
                                      </p:cBhvr>
                                      <p:to>
                                        <p:strVal val="visible"/>
                                      </p:to>
                                    </p:set>
                                    <p:animEffect transition="in" filter="fade">
                                      <p:cBhvr>
                                        <p:cTn id="22" dur="1000"/>
                                        <p:tgtEl>
                                          <p:spTgt spid="10243">
                                            <p:txEl>
                                              <p:pRg st="7" end="7"/>
                                            </p:txEl>
                                          </p:spTgt>
                                        </p:tgtEl>
                                      </p:cBhvr>
                                    </p:animEffect>
                                    <p:anim calcmode="lin" valueType="num">
                                      <p:cBhvr>
                                        <p:cTn id="23"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46</a:t>
            </a:fld>
            <a:endParaRPr lang="fr-F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3</a:t>
            </a:r>
          </a:p>
        </p:txBody>
      </p:sp>
      <p:sp>
        <p:nvSpPr>
          <p:cNvPr id="10243" name="Content Placeholder 2"/>
          <p:cNvSpPr>
            <a:spLocks noGrp="1"/>
          </p:cNvSpPr>
          <p:nvPr>
            <p:ph idx="4294967295"/>
          </p:nvPr>
        </p:nvSpPr>
        <p:spPr>
          <a:xfrm>
            <a:off x="238125" y="1423988"/>
            <a:ext cx="9336086" cy="5029200"/>
          </a:xfrm>
        </p:spPr>
        <p:txBody>
          <a:bodyPr>
            <a:normAutofit/>
          </a:bodyPr>
          <a:lstStyle/>
          <a:p>
            <a:pPr marL="0" indent="0">
              <a:buNone/>
            </a:pPr>
            <a:r>
              <a:rPr lang="en-US" altLang="nl-NL" sz="2400" b="1" dirty="0">
                <a:solidFill>
                  <a:srgbClr val="002060"/>
                </a:solidFill>
              </a:rPr>
              <a:t>De heer Kamal (63 jaar), T2DM</a:t>
            </a:r>
          </a:p>
          <a:p>
            <a:pPr>
              <a:buFont typeface="Wingdings" panose="05000000000000000000" pitchFamily="2" charset="2"/>
              <a:buChar char="Ø"/>
            </a:pPr>
            <a:r>
              <a:rPr lang="en-US" altLang="nl-NL" sz="2000" dirty="0">
                <a:solidFill>
                  <a:srgbClr val="002060"/>
                </a:solidFill>
              </a:rPr>
              <a:t>Obesitas (BMI 30); </a:t>
            </a:r>
            <a:r>
              <a:rPr lang="en-US" altLang="nl-NL" sz="2000" dirty="0" err="1">
                <a:solidFill>
                  <a:srgbClr val="002060"/>
                </a:solidFill>
              </a:rPr>
              <a:t>hartinfarct</a:t>
            </a:r>
            <a:r>
              <a:rPr lang="en-US" altLang="nl-NL" sz="2000" dirty="0">
                <a:solidFill>
                  <a:srgbClr val="002060"/>
                </a:solidFill>
              </a:rPr>
              <a:t> met </a:t>
            </a:r>
            <a:r>
              <a:rPr lang="en-US" altLang="nl-NL" sz="2000" dirty="0" err="1">
                <a:solidFill>
                  <a:srgbClr val="002060"/>
                </a:solidFill>
              </a:rPr>
              <a:t>hartfalen</a:t>
            </a:r>
            <a:r>
              <a:rPr lang="en-US" altLang="nl-NL" sz="2000" dirty="0">
                <a:solidFill>
                  <a:srgbClr val="002060"/>
                </a:solidFill>
              </a:rPr>
              <a:t> (2009)</a:t>
            </a:r>
          </a:p>
          <a:p>
            <a:pPr>
              <a:buFont typeface="Wingdings" panose="05000000000000000000" pitchFamily="2" charset="2"/>
              <a:buChar char="Ø"/>
            </a:pPr>
            <a:r>
              <a:rPr lang="en-US" altLang="nl-NL" sz="2000" dirty="0">
                <a:solidFill>
                  <a:srgbClr val="002060"/>
                </a:solidFill>
              </a:rPr>
              <a:t>HbA1c 64 mmol/mol (8%), LDL 2.5 mmol/l, triglyc 3.4 mmol/l</a:t>
            </a:r>
          </a:p>
          <a:p>
            <a:endParaRPr lang="nl-NL" altLang="nl-NL" sz="2000" dirty="0">
              <a:solidFill>
                <a:srgbClr val="002060"/>
              </a:solidFill>
            </a:endParaRPr>
          </a:p>
          <a:p>
            <a:pPr>
              <a:buFont typeface="Wingdings" panose="05000000000000000000" pitchFamily="2" charset="2"/>
              <a:buChar char="Ø"/>
            </a:pPr>
            <a:r>
              <a:rPr lang="en-US" altLang="nl-NL" sz="2000" dirty="0">
                <a:solidFill>
                  <a:srgbClr val="002060"/>
                </a:solidFill>
              </a:rPr>
              <a:t>Medicatie</a:t>
            </a:r>
          </a:p>
          <a:p>
            <a:pPr lvl="1">
              <a:buFont typeface="Wingdings" panose="05000000000000000000" pitchFamily="2" charset="2"/>
              <a:buChar char="Ø"/>
            </a:pPr>
            <a:r>
              <a:rPr lang="en-US" altLang="nl-NL" sz="2000" dirty="0">
                <a:solidFill>
                  <a:srgbClr val="002060"/>
                </a:solidFill>
              </a:rPr>
              <a:t>Da</a:t>
            </a:r>
            <a:r>
              <a:rPr lang="nl-NL" sz="2000" dirty="0" err="1">
                <a:solidFill>
                  <a:srgbClr val="002060"/>
                </a:solidFill>
              </a:rPr>
              <a:t>pagliflozine</a:t>
            </a:r>
            <a:r>
              <a:rPr lang="nl-NL" sz="2000" dirty="0">
                <a:solidFill>
                  <a:srgbClr val="002060"/>
                </a:solidFill>
              </a:rPr>
              <a:t> 1 </a:t>
            </a:r>
            <a:r>
              <a:rPr lang="nl-NL" sz="2000" dirty="0" err="1">
                <a:solidFill>
                  <a:srgbClr val="002060"/>
                </a:solidFill>
              </a:rPr>
              <a:t>dd</a:t>
            </a:r>
            <a:r>
              <a:rPr lang="nl-NL" sz="2000" dirty="0">
                <a:solidFill>
                  <a:srgbClr val="002060"/>
                </a:solidFill>
              </a:rPr>
              <a:t> 10 mg</a:t>
            </a:r>
            <a:endParaRPr lang="en-US" altLang="nl-NL" sz="2000" dirty="0">
              <a:solidFill>
                <a:srgbClr val="002060"/>
              </a:solidFill>
            </a:endParaRPr>
          </a:p>
          <a:p>
            <a:pPr lvl="1">
              <a:buFont typeface="Wingdings" panose="05000000000000000000" pitchFamily="2" charset="2"/>
              <a:buChar char="Ø"/>
            </a:pPr>
            <a:r>
              <a:rPr lang="en-US" altLang="nl-NL" sz="2000" dirty="0">
                <a:solidFill>
                  <a:srgbClr val="002060"/>
                </a:solidFill>
              </a:rPr>
              <a:t>Metformine 1000 mg 2dd, </a:t>
            </a:r>
            <a:r>
              <a:rPr lang="en-US" altLang="nl-NL" sz="2000" dirty="0" err="1">
                <a:solidFill>
                  <a:srgbClr val="002060"/>
                </a:solidFill>
              </a:rPr>
              <a:t>gliclazide</a:t>
            </a:r>
            <a:r>
              <a:rPr lang="en-US" altLang="nl-NL" sz="2000" dirty="0">
                <a:solidFill>
                  <a:srgbClr val="002060"/>
                </a:solidFill>
              </a:rPr>
              <a:t> 2dd 80mg</a:t>
            </a:r>
          </a:p>
          <a:p>
            <a:pPr lvl="1">
              <a:buFont typeface="Wingdings" panose="05000000000000000000" pitchFamily="2" charset="2"/>
              <a:buChar char="Ø"/>
            </a:pPr>
            <a:r>
              <a:rPr lang="en-US" altLang="nl-NL" sz="2000" dirty="0">
                <a:solidFill>
                  <a:srgbClr val="002060"/>
                </a:solidFill>
              </a:rPr>
              <a:t>Middellangwerkend insuline (vóór </a:t>
            </a:r>
            <a:r>
              <a:rPr lang="en-US" altLang="nl-NL" sz="2000" dirty="0" err="1">
                <a:solidFill>
                  <a:srgbClr val="002060"/>
                </a:solidFill>
              </a:rPr>
              <a:t>slapen</a:t>
            </a:r>
            <a:r>
              <a:rPr lang="en-US" altLang="nl-NL" sz="2000" dirty="0">
                <a:solidFill>
                  <a:srgbClr val="002060"/>
                </a:solidFill>
              </a:rPr>
              <a:t>) 36EH</a:t>
            </a:r>
          </a:p>
          <a:p>
            <a:pPr lvl="1">
              <a:buFont typeface="Wingdings" panose="05000000000000000000" pitchFamily="2" charset="2"/>
              <a:buChar char="Ø"/>
            </a:pPr>
            <a:r>
              <a:rPr lang="en-US" altLang="nl-NL" sz="2000" dirty="0" err="1">
                <a:solidFill>
                  <a:srgbClr val="002060"/>
                </a:solidFill>
              </a:rPr>
              <a:t>Statine</a:t>
            </a:r>
            <a:r>
              <a:rPr lang="en-US" altLang="nl-NL" sz="2000" dirty="0">
                <a:solidFill>
                  <a:srgbClr val="002060"/>
                </a:solidFill>
              </a:rPr>
              <a:t> 40 mg, acetylsalicylzuur, ACE-</a:t>
            </a:r>
            <a:r>
              <a:rPr lang="en-US" altLang="nl-NL" sz="2000" dirty="0" err="1">
                <a:solidFill>
                  <a:srgbClr val="002060"/>
                </a:solidFill>
              </a:rPr>
              <a:t>remmer</a:t>
            </a:r>
            <a:r>
              <a:rPr lang="en-US" altLang="nl-NL" sz="2000" dirty="0">
                <a:solidFill>
                  <a:srgbClr val="002060"/>
                </a:solidFill>
              </a:rPr>
              <a:t> met </a:t>
            </a:r>
            <a:r>
              <a:rPr lang="en-US" altLang="nl-NL" sz="2000" dirty="0" err="1">
                <a:solidFill>
                  <a:srgbClr val="002060"/>
                </a:solidFill>
              </a:rPr>
              <a:t>diureticum</a:t>
            </a:r>
            <a:r>
              <a:rPr lang="en-US" altLang="nl-NL" sz="2000" dirty="0">
                <a:solidFill>
                  <a:srgbClr val="002060"/>
                </a:solidFill>
              </a:rPr>
              <a:t> en </a:t>
            </a:r>
            <a:r>
              <a:rPr lang="en-US" altLang="nl-NL" sz="2000" dirty="0" err="1">
                <a:solidFill>
                  <a:srgbClr val="002060"/>
                </a:solidFill>
              </a:rPr>
              <a:t>betablokker</a:t>
            </a:r>
            <a:endParaRPr lang="en-US" altLang="nl-NL" sz="2000" dirty="0">
              <a:solidFill>
                <a:srgbClr val="002060"/>
              </a:solidFill>
            </a:endParaRPr>
          </a:p>
          <a:p>
            <a:pPr marL="0" indent="0">
              <a:buNone/>
            </a:pPr>
            <a:endParaRPr lang="nl-NL" altLang="nl-NL" sz="2400" dirty="0"/>
          </a:p>
          <a:p>
            <a:endParaRPr lang="nl-NL" altLang="nl-NL" sz="2400" dirty="0"/>
          </a:p>
        </p:txBody>
      </p:sp>
      <p:pic>
        <p:nvPicPr>
          <p:cNvPr id="10" name="Picture 3">
            <a:extLst>
              <a:ext uri="{FF2B5EF4-FFF2-40B4-BE49-F238E27FC236}">
                <a16:creationId xmlns:a16="http://schemas.microsoft.com/office/drawing/2014/main" id="{2B9CB792-122B-4677-A306-C0C5762815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23F214D0-36B7-46C7-B123-43BA4D9799D6}"/>
              </a:ext>
            </a:extLst>
          </p:cNvPr>
          <p:cNvPicPr>
            <a:picLocks noChangeAspect="1"/>
          </p:cNvPicPr>
          <p:nvPr/>
        </p:nvPicPr>
        <p:blipFill>
          <a:blip r:embed="rId4"/>
          <a:stretch>
            <a:fillRect/>
          </a:stretch>
        </p:blipFill>
        <p:spPr>
          <a:xfrm>
            <a:off x="2474997" y="5697218"/>
            <a:ext cx="6553768" cy="755970"/>
          </a:xfrm>
          <a:prstGeom prst="rect">
            <a:avLst/>
          </a:prstGeom>
        </p:spPr>
      </p:pic>
    </p:spTree>
    <p:extLst>
      <p:ext uri="{BB962C8B-B14F-4D97-AF65-F5344CB8AC3E}">
        <p14:creationId xmlns:p14="http://schemas.microsoft.com/office/powerpoint/2010/main" val="6114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fade">
                                      <p:cBhvr>
                                        <p:cTn id="7" dur="1000"/>
                                        <p:tgtEl>
                                          <p:spTgt spid="10243">
                                            <p:txEl>
                                              <p:pRg st="4" end="4"/>
                                            </p:txEl>
                                          </p:spTgt>
                                        </p:tgtEl>
                                      </p:cBhvr>
                                    </p:animEffect>
                                    <p:anim calcmode="lin" valueType="num">
                                      <p:cBhvr>
                                        <p:cTn id="8"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5" end="5"/>
                                            </p:txEl>
                                          </p:spTgt>
                                        </p:tgtEl>
                                        <p:attrNameLst>
                                          <p:attrName>style.visibility</p:attrName>
                                        </p:attrNameLst>
                                      </p:cBhvr>
                                      <p:to>
                                        <p:strVal val="visible"/>
                                      </p:to>
                                    </p:set>
                                    <p:animEffect transition="in" filter="fade">
                                      <p:cBhvr>
                                        <p:cTn id="12" dur="1000"/>
                                        <p:tgtEl>
                                          <p:spTgt spid="10243">
                                            <p:txEl>
                                              <p:pRg st="5" end="5"/>
                                            </p:txEl>
                                          </p:spTgt>
                                        </p:tgtEl>
                                      </p:cBhvr>
                                    </p:animEffect>
                                    <p:anim calcmode="lin" valueType="num">
                                      <p:cBhvr>
                                        <p:cTn id="13"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animEffect transition="in" filter="fade">
                                      <p:cBhvr>
                                        <p:cTn id="17" dur="1000"/>
                                        <p:tgtEl>
                                          <p:spTgt spid="10243">
                                            <p:txEl>
                                              <p:pRg st="6" end="6"/>
                                            </p:txEl>
                                          </p:spTgt>
                                        </p:tgtEl>
                                      </p:cBhvr>
                                    </p:animEffect>
                                    <p:anim calcmode="lin" valueType="num">
                                      <p:cBhvr>
                                        <p:cTn id="18"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3">
                                            <p:txEl>
                                              <p:pRg st="7" end="7"/>
                                            </p:txEl>
                                          </p:spTgt>
                                        </p:tgtEl>
                                        <p:attrNameLst>
                                          <p:attrName>style.visibility</p:attrName>
                                        </p:attrNameLst>
                                      </p:cBhvr>
                                      <p:to>
                                        <p:strVal val="visible"/>
                                      </p:to>
                                    </p:set>
                                    <p:animEffect transition="in" filter="fade">
                                      <p:cBhvr>
                                        <p:cTn id="22" dur="1000"/>
                                        <p:tgtEl>
                                          <p:spTgt spid="10243">
                                            <p:txEl>
                                              <p:pRg st="7" end="7"/>
                                            </p:txEl>
                                          </p:spTgt>
                                        </p:tgtEl>
                                      </p:cBhvr>
                                    </p:animEffect>
                                    <p:anim calcmode="lin" valueType="num">
                                      <p:cBhvr>
                                        <p:cTn id="23"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animEffect transition="in" filter="fade">
                                      <p:cBhvr>
                                        <p:cTn id="27" dur="1000"/>
                                        <p:tgtEl>
                                          <p:spTgt spid="10243">
                                            <p:txEl>
                                              <p:pRg st="8" end="8"/>
                                            </p:txEl>
                                          </p:spTgt>
                                        </p:tgtEl>
                                      </p:cBhvr>
                                    </p:animEffect>
                                    <p:anim calcmode="lin" valueType="num">
                                      <p:cBhvr>
                                        <p:cTn id="28"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47</a:t>
            </a:fld>
            <a:endParaRPr lang="fr-F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4 </a:t>
            </a:r>
          </a:p>
        </p:txBody>
      </p:sp>
      <p:sp>
        <p:nvSpPr>
          <p:cNvPr id="10243" name="Content Placeholder 2"/>
          <p:cNvSpPr>
            <a:spLocks noGrp="1"/>
          </p:cNvSpPr>
          <p:nvPr>
            <p:ph idx="4294967295"/>
          </p:nvPr>
        </p:nvSpPr>
        <p:spPr>
          <a:xfrm>
            <a:off x="238125" y="1423988"/>
            <a:ext cx="9677401" cy="5029200"/>
          </a:xfrm>
        </p:spPr>
        <p:txBody>
          <a:bodyPr/>
          <a:lstStyle/>
          <a:p>
            <a:pPr marL="0" indent="0">
              <a:buNone/>
            </a:pPr>
            <a:r>
              <a:rPr lang="en-US" altLang="nl-NL" sz="2400" b="1" dirty="0">
                <a:solidFill>
                  <a:srgbClr val="002060"/>
                </a:solidFill>
              </a:rPr>
              <a:t>De heer Mahdaoui (36 jaar)</a:t>
            </a:r>
          </a:p>
          <a:p>
            <a:pPr>
              <a:buFont typeface="Wingdings" panose="05000000000000000000" pitchFamily="2" charset="2"/>
              <a:buChar char="Ø"/>
            </a:pPr>
            <a:r>
              <a:rPr lang="en-US" altLang="nl-NL" sz="2000" dirty="0" err="1">
                <a:solidFill>
                  <a:srgbClr val="002060"/>
                </a:solidFill>
              </a:rPr>
              <a:t>Overgewicht</a:t>
            </a:r>
            <a:r>
              <a:rPr lang="en-US" altLang="nl-NL" sz="2000" dirty="0">
                <a:solidFill>
                  <a:srgbClr val="002060"/>
                </a:solidFill>
              </a:rPr>
              <a:t> (BMI 27 kg/m2)</a:t>
            </a:r>
          </a:p>
          <a:p>
            <a:pPr>
              <a:buFont typeface="Wingdings" panose="05000000000000000000" pitchFamily="2" charset="2"/>
              <a:buChar char="Ø"/>
            </a:pPr>
            <a:r>
              <a:rPr lang="en-US" altLang="nl-NL" sz="2000" dirty="0">
                <a:solidFill>
                  <a:srgbClr val="002060"/>
                </a:solidFill>
              </a:rPr>
              <a:t>HbA1c 56mmol/mol (7.2%), LDL 2.8 mmol/l, triglyc 3.4 mmol/l</a:t>
            </a:r>
          </a:p>
          <a:p>
            <a:pPr>
              <a:buFont typeface="Wingdings" panose="05000000000000000000" pitchFamily="2" charset="2"/>
              <a:buChar char="Ø"/>
            </a:pPr>
            <a:r>
              <a:rPr lang="en-US" altLang="nl-NL" sz="2000" dirty="0">
                <a:solidFill>
                  <a:srgbClr val="002060"/>
                </a:solidFill>
              </a:rPr>
              <a:t>In </a:t>
            </a:r>
            <a:r>
              <a:rPr lang="en-US" altLang="nl-NL" sz="2000" dirty="0" err="1">
                <a:solidFill>
                  <a:srgbClr val="002060"/>
                </a:solidFill>
              </a:rPr>
              <a:t>staat</a:t>
            </a:r>
            <a:r>
              <a:rPr lang="en-US" altLang="nl-NL" sz="2000" dirty="0">
                <a:solidFill>
                  <a:srgbClr val="002060"/>
                </a:solidFill>
              </a:rPr>
              <a:t> tot </a:t>
            </a:r>
            <a:r>
              <a:rPr lang="en-US" altLang="nl-NL" sz="2000" dirty="0" err="1">
                <a:solidFill>
                  <a:srgbClr val="002060"/>
                </a:solidFill>
              </a:rPr>
              <a:t>zelfcontrole</a:t>
            </a:r>
            <a:endParaRPr lang="en-US" altLang="nl-NL" sz="2000" dirty="0">
              <a:solidFill>
                <a:srgbClr val="002060"/>
              </a:solidFill>
            </a:endParaRPr>
          </a:p>
          <a:p>
            <a:endParaRPr lang="nl-NL" altLang="nl-NL" sz="2000" dirty="0">
              <a:solidFill>
                <a:srgbClr val="002060"/>
              </a:solidFill>
            </a:endParaRPr>
          </a:p>
          <a:p>
            <a:pPr>
              <a:buFont typeface="Wingdings" panose="05000000000000000000" pitchFamily="2" charset="2"/>
              <a:buChar char="Ø"/>
            </a:pPr>
            <a:r>
              <a:rPr lang="en-US" altLang="nl-NL" sz="2000" dirty="0">
                <a:solidFill>
                  <a:srgbClr val="002060"/>
                </a:solidFill>
              </a:rPr>
              <a:t>Medicatie</a:t>
            </a:r>
          </a:p>
          <a:p>
            <a:pPr lvl="1">
              <a:buFont typeface="Wingdings" panose="05000000000000000000" pitchFamily="2" charset="2"/>
              <a:buChar char="Ø"/>
            </a:pPr>
            <a:r>
              <a:rPr lang="en-US" altLang="nl-NL" sz="2000" dirty="0">
                <a:solidFill>
                  <a:srgbClr val="002060"/>
                </a:solidFill>
              </a:rPr>
              <a:t>Metformine 1000 mg 2dd</a:t>
            </a:r>
          </a:p>
          <a:p>
            <a:pPr lvl="1">
              <a:buFont typeface="Wingdings" panose="05000000000000000000" pitchFamily="2" charset="2"/>
              <a:buChar char="Ø"/>
            </a:pPr>
            <a:r>
              <a:rPr lang="en-US" altLang="nl-NL" sz="2000" dirty="0">
                <a:solidFill>
                  <a:srgbClr val="002060"/>
                </a:solidFill>
              </a:rPr>
              <a:t>Mix-insuline (ontbijt en avondeten) 24-16E</a:t>
            </a:r>
          </a:p>
          <a:p>
            <a:pPr lvl="1">
              <a:buFont typeface="Wingdings" panose="05000000000000000000" pitchFamily="2" charset="2"/>
              <a:buChar char="Ø"/>
            </a:pPr>
            <a:r>
              <a:rPr lang="en-US" altLang="nl-NL" sz="2000" dirty="0">
                <a:solidFill>
                  <a:srgbClr val="002060"/>
                </a:solidFill>
              </a:rPr>
              <a:t>Statine 40 mg</a:t>
            </a:r>
          </a:p>
          <a:p>
            <a:pPr marL="0" indent="0">
              <a:buNone/>
            </a:pPr>
            <a:endParaRPr lang="nl-NL" altLang="nl-NL" sz="2400" dirty="0"/>
          </a:p>
        </p:txBody>
      </p:sp>
      <p:pic>
        <p:nvPicPr>
          <p:cNvPr id="10" name="Picture 3">
            <a:extLst>
              <a:ext uri="{FF2B5EF4-FFF2-40B4-BE49-F238E27FC236}">
                <a16:creationId xmlns:a16="http://schemas.microsoft.com/office/drawing/2014/main" id="{E8C99D0E-2FF7-4BA2-AC1E-A9048C8CF1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0775C482-9143-45F2-9A67-991731F09A5A}"/>
              </a:ext>
            </a:extLst>
          </p:cNvPr>
          <p:cNvPicPr>
            <a:picLocks noChangeAspect="1"/>
          </p:cNvPicPr>
          <p:nvPr/>
        </p:nvPicPr>
        <p:blipFill>
          <a:blip r:embed="rId4"/>
          <a:stretch>
            <a:fillRect/>
          </a:stretch>
        </p:blipFill>
        <p:spPr>
          <a:xfrm>
            <a:off x="2832185" y="5752654"/>
            <a:ext cx="6553768" cy="755970"/>
          </a:xfrm>
          <a:prstGeom prst="rect">
            <a:avLst/>
          </a:prstGeom>
        </p:spPr>
      </p:pic>
    </p:spTree>
    <p:extLst>
      <p:ext uri="{BB962C8B-B14F-4D97-AF65-F5344CB8AC3E}">
        <p14:creationId xmlns:p14="http://schemas.microsoft.com/office/powerpoint/2010/main" val="285762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animEffect transition="in" filter="fade">
                                      <p:cBhvr>
                                        <p:cTn id="7" dur="1000"/>
                                        <p:tgtEl>
                                          <p:spTgt spid="10243">
                                            <p:txEl>
                                              <p:pRg st="5" end="5"/>
                                            </p:txEl>
                                          </p:spTgt>
                                        </p:tgtEl>
                                      </p:cBhvr>
                                    </p:animEffect>
                                    <p:anim calcmode="lin" valueType="num">
                                      <p:cBhvr>
                                        <p:cTn id="8"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6" end="6"/>
                                            </p:txEl>
                                          </p:spTgt>
                                        </p:tgtEl>
                                        <p:attrNameLst>
                                          <p:attrName>style.visibility</p:attrName>
                                        </p:attrNameLst>
                                      </p:cBhvr>
                                      <p:to>
                                        <p:strVal val="visible"/>
                                      </p:to>
                                    </p:set>
                                    <p:animEffect transition="in" filter="fade">
                                      <p:cBhvr>
                                        <p:cTn id="12" dur="1000"/>
                                        <p:tgtEl>
                                          <p:spTgt spid="10243">
                                            <p:txEl>
                                              <p:pRg st="6" end="6"/>
                                            </p:txEl>
                                          </p:spTgt>
                                        </p:tgtEl>
                                      </p:cBhvr>
                                    </p:animEffect>
                                    <p:anim calcmode="lin" valueType="num">
                                      <p:cBhvr>
                                        <p:cTn id="13"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7" end="7"/>
                                            </p:txEl>
                                          </p:spTgt>
                                        </p:tgtEl>
                                        <p:attrNameLst>
                                          <p:attrName>style.visibility</p:attrName>
                                        </p:attrNameLst>
                                      </p:cBhvr>
                                      <p:to>
                                        <p:strVal val="visible"/>
                                      </p:to>
                                    </p:set>
                                    <p:animEffect transition="in" filter="fade">
                                      <p:cBhvr>
                                        <p:cTn id="17" dur="1000"/>
                                        <p:tgtEl>
                                          <p:spTgt spid="10243">
                                            <p:txEl>
                                              <p:pRg st="7" end="7"/>
                                            </p:txEl>
                                          </p:spTgt>
                                        </p:tgtEl>
                                      </p:cBhvr>
                                    </p:animEffect>
                                    <p:anim calcmode="lin" valueType="num">
                                      <p:cBhvr>
                                        <p:cTn id="18"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3">
                                            <p:txEl>
                                              <p:pRg st="8" end="8"/>
                                            </p:txEl>
                                          </p:spTgt>
                                        </p:tgtEl>
                                        <p:attrNameLst>
                                          <p:attrName>style.visibility</p:attrName>
                                        </p:attrNameLst>
                                      </p:cBhvr>
                                      <p:to>
                                        <p:strVal val="visible"/>
                                      </p:to>
                                    </p:set>
                                    <p:animEffect transition="in" filter="fade">
                                      <p:cBhvr>
                                        <p:cTn id="22" dur="1000"/>
                                        <p:tgtEl>
                                          <p:spTgt spid="10243">
                                            <p:txEl>
                                              <p:pRg st="8" end="8"/>
                                            </p:txEl>
                                          </p:spTgt>
                                        </p:tgtEl>
                                      </p:cBhvr>
                                    </p:animEffect>
                                    <p:anim calcmode="lin" valueType="num">
                                      <p:cBhvr>
                                        <p:cTn id="23"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48</a:t>
            </a:fld>
            <a:endParaRPr lang="fr-F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5</a:t>
            </a:r>
          </a:p>
        </p:txBody>
      </p:sp>
      <p:sp>
        <p:nvSpPr>
          <p:cNvPr id="10243" name="Content Placeholder 2"/>
          <p:cNvSpPr>
            <a:spLocks noGrp="1"/>
          </p:cNvSpPr>
          <p:nvPr>
            <p:ph idx="4294967295"/>
          </p:nvPr>
        </p:nvSpPr>
        <p:spPr>
          <a:xfrm>
            <a:off x="187189" y="1482773"/>
            <a:ext cx="10789920" cy="5029200"/>
          </a:xfrm>
        </p:spPr>
        <p:txBody>
          <a:bodyPr>
            <a:normAutofit/>
          </a:bodyPr>
          <a:lstStyle/>
          <a:p>
            <a:pPr marL="0" indent="0">
              <a:buNone/>
            </a:pPr>
            <a:r>
              <a:rPr lang="en-US" altLang="nl-NL" sz="2400" b="1" dirty="0">
                <a:solidFill>
                  <a:srgbClr val="002060"/>
                </a:solidFill>
              </a:rPr>
              <a:t>De heer Gezik (46 jaar), T2DM</a:t>
            </a:r>
          </a:p>
          <a:p>
            <a:pPr>
              <a:buFont typeface="Wingdings" panose="05000000000000000000" pitchFamily="2" charset="2"/>
              <a:buChar char="Ø"/>
            </a:pPr>
            <a:r>
              <a:rPr lang="en-US" altLang="nl-NL" sz="2000" dirty="0">
                <a:solidFill>
                  <a:srgbClr val="002060"/>
                </a:solidFill>
              </a:rPr>
              <a:t>Obesitas (BMI 38 kg/m2), geen diabetes </a:t>
            </a:r>
            <a:r>
              <a:rPr lang="en-US" altLang="nl-NL" sz="2000" dirty="0" err="1">
                <a:solidFill>
                  <a:srgbClr val="002060"/>
                </a:solidFill>
              </a:rPr>
              <a:t>gerelateerde</a:t>
            </a:r>
            <a:r>
              <a:rPr lang="en-US" altLang="nl-NL" sz="2000" dirty="0">
                <a:solidFill>
                  <a:srgbClr val="002060"/>
                </a:solidFill>
              </a:rPr>
              <a:t> </a:t>
            </a:r>
            <a:r>
              <a:rPr lang="en-US" altLang="nl-NL" sz="2000" dirty="0" err="1">
                <a:solidFill>
                  <a:srgbClr val="002060"/>
                </a:solidFill>
              </a:rPr>
              <a:t>complicaties</a:t>
            </a:r>
            <a:endParaRPr lang="en-US" altLang="nl-NL" sz="2000" dirty="0">
              <a:solidFill>
                <a:srgbClr val="002060"/>
              </a:solidFill>
            </a:endParaRPr>
          </a:p>
          <a:p>
            <a:pPr>
              <a:buFont typeface="Wingdings" panose="05000000000000000000" pitchFamily="2" charset="2"/>
              <a:buChar char="Ø"/>
            </a:pPr>
            <a:r>
              <a:rPr lang="en-US" altLang="nl-NL" sz="2000" dirty="0">
                <a:solidFill>
                  <a:srgbClr val="002060"/>
                </a:solidFill>
              </a:rPr>
              <a:t>HbA1c 58mmol/mol (7,5%), LDL 2.8 mmol/l, triglyc 3.4 mmol/l </a:t>
            </a:r>
          </a:p>
          <a:p>
            <a:endParaRPr lang="en-US" altLang="nl-NL" sz="2000" dirty="0">
              <a:solidFill>
                <a:srgbClr val="002060"/>
              </a:solidFill>
            </a:endParaRPr>
          </a:p>
          <a:p>
            <a:pPr>
              <a:buFont typeface="Wingdings" panose="05000000000000000000" pitchFamily="2" charset="2"/>
              <a:buChar char="Ø"/>
            </a:pPr>
            <a:r>
              <a:rPr lang="en-US" altLang="nl-NL" sz="2000" dirty="0">
                <a:solidFill>
                  <a:srgbClr val="002060"/>
                </a:solidFill>
              </a:rPr>
              <a:t>Medicatie</a:t>
            </a:r>
          </a:p>
          <a:p>
            <a:pPr lvl="1">
              <a:buFont typeface="Wingdings" panose="05000000000000000000" pitchFamily="2" charset="2"/>
              <a:buChar char="Ø"/>
            </a:pPr>
            <a:r>
              <a:rPr lang="en-US" altLang="nl-NL" sz="2000" dirty="0">
                <a:solidFill>
                  <a:srgbClr val="002060"/>
                </a:solidFill>
              </a:rPr>
              <a:t>metformine 1000 mg 2dd</a:t>
            </a:r>
          </a:p>
          <a:p>
            <a:pPr lvl="1">
              <a:buFont typeface="Wingdings" panose="05000000000000000000" pitchFamily="2" charset="2"/>
              <a:buChar char="Ø"/>
            </a:pPr>
            <a:r>
              <a:rPr lang="en-US" altLang="nl-NL" sz="2000" dirty="0">
                <a:solidFill>
                  <a:srgbClr val="002060"/>
                </a:solidFill>
              </a:rPr>
              <a:t>gliclazide 80mg (ontbijt en avondeten)</a:t>
            </a:r>
          </a:p>
          <a:p>
            <a:pPr lvl="1">
              <a:buFont typeface="Wingdings" panose="05000000000000000000" pitchFamily="2" charset="2"/>
              <a:buChar char="Ø"/>
            </a:pPr>
            <a:r>
              <a:rPr lang="en-US" altLang="nl-NL" sz="2000" dirty="0">
                <a:solidFill>
                  <a:srgbClr val="002060"/>
                </a:solidFill>
              </a:rPr>
              <a:t>GLP-1 analoog (ochtend)</a:t>
            </a:r>
          </a:p>
          <a:p>
            <a:pPr lvl="1">
              <a:buFont typeface="Wingdings" panose="05000000000000000000" pitchFamily="2" charset="2"/>
              <a:buChar char="Ø"/>
            </a:pPr>
            <a:r>
              <a:rPr lang="en-US" altLang="nl-NL" sz="2000" dirty="0">
                <a:solidFill>
                  <a:srgbClr val="002060"/>
                </a:solidFill>
              </a:rPr>
              <a:t>statine 40</a:t>
            </a:r>
          </a:p>
        </p:txBody>
      </p:sp>
      <p:pic>
        <p:nvPicPr>
          <p:cNvPr id="10" name="Picture 3">
            <a:extLst>
              <a:ext uri="{FF2B5EF4-FFF2-40B4-BE49-F238E27FC236}">
                <a16:creationId xmlns:a16="http://schemas.microsoft.com/office/drawing/2014/main" id="{F1D93978-834B-4EE7-BB00-9585BC5AF5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2D262113-0538-44B6-BE52-4EFDF4687737}"/>
              </a:ext>
            </a:extLst>
          </p:cNvPr>
          <p:cNvPicPr>
            <a:picLocks noChangeAspect="1"/>
          </p:cNvPicPr>
          <p:nvPr/>
        </p:nvPicPr>
        <p:blipFill>
          <a:blip r:embed="rId4"/>
          <a:stretch>
            <a:fillRect/>
          </a:stretch>
        </p:blipFill>
        <p:spPr>
          <a:xfrm>
            <a:off x="2875779" y="5678469"/>
            <a:ext cx="6440442" cy="762066"/>
          </a:xfrm>
          <a:prstGeom prst="rect">
            <a:avLst/>
          </a:prstGeom>
        </p:spPr>
      </p:pic>
    </p:spTree>
    <p:extLst>
      <p:ext uri="{BB962C8B-B14F-4D97-AF65-F5344CB8AC3E}">
        <p14:creationId xmlns:p14="http://schemas.microsoft.com/office/powerpoint/2010/main" val="138875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4" end="4"/>
                                            </p:txEl>
                                          </p:spTgt>
                                        </p:tgtEl>
                                        <p:attrNameLst>
                                          <p:attrName>style.visibility</p:attrName>
                                        </p:attrNameLst>
                                      </p:cBhvr>
                                      <p:to>
                                        <p:strVal val="visible"/>
                                      </p:to>
                                    </p:set>
                                    <p:animEffect transition="in" filter="fade">
                                      <p:cBhvr>
                                        <p:cTn id="7" dur="1000"/>
                                        <p:tgtEl>
                                          <p:spTgt spid="10243">
                                            <p:txEl>
                                              <p:pRg st="4" end="4"/>
                                            </p:txEl>
                                          </p:spTgt>
                                        </p:tgtEl>
                                      </p:cBhvr>
                                    </p:animEffect>
                                    <p:anim calcmode="lin" valueType="num">
                                      <p:cBhvr>
                                        <p:cTn id="8"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5" end="5"/>
                                            </p:txEl>
                                          </p:spTgt>
                                        </p:tgtEl>
                                        <p:attrNameLst>
                                          <p:attrName>style.visibility</p:attrName>
                                        </p:attrNameLst>
                                      </p:cBhvr>
                                      <p:to>
                                        <p:strVal val="visible"/>
                                      </p:to>
                                    </p:set>
                                    <p:animEffect transition="in" filter="fade">
                                      <p:cBhvr>
                                        <p:cTn id="12" dur="1000"/>
                                        <p:tgtEl>
                                          <p:spTgt spid="10243">
                                            <p:txEl>
                                              <p:pRg st="5" end="5"/>
                                            </p:txEl>
                                          </p:spTgt>
                                        </p:tgtEl>
                                      </p:cBhvr>
                                    </p:animEffect>
                                    <p:anim calcmode="lin" valueType="num">
                                      <p:cBhvr>
                                        <p:cTn id="13"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6" end="6"/>
                                            </p:txEl>
                                          </p:spTgt>
                                        </p:tgtEl>
                                        <p:attrNameLst>
                                          <p:attrName>style.visibility</p:attrName>
                                        </p:attrNameLst>
                                      </p:cBhvr>
                                      <p:to>
                                        <p:strVal val="visible"/>
                                      </p:to>
                                    </p:set>
                                    <p:animEffect transition="in" filter="fade">
                                      <p:cBhvr>
                                        <p:cTn id="17" dur="1000"/>
                                        <p:tgtEl>
                                          <p:spTgt spid="10243">
                                            <p:txEl>
                                              <p:pRg st="6" end="6"/>
                                            </p:txEl>
                                          </p:spTgt>
                                        </p:tgtEl>
                                      </p:cBhvr>
                                    </p:animEffect>
                                    <p:anim calcmode="lin" valueType="num">
                                      <p:cBhvr>
                                        <p:cTn id="18"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3">
                                            <p:txEl>
                                              <p:pRg st="7" end="7"/>
                                            </p:txEl>
                                          </p:spTgt>
                                        </p:tgtEl>
                                        <p:attrNameLst>
                                          <p:attrName>style.visibility</p:attrName>
                                        </p:attrNameLst>
                                      </p:cBhvr>
                                      <p:to>
                                        <p:strVal val="visible"/>
                                      </p:to>
                                    </p:set>
                                    <p:animEffect transition="in" filter="fade">
                                      <p:cBhvr>
                                        <p:cTn id="22" dur="1000"/>
                                        <p:tgtEl>
                                          <p:spTgt spid="10243">
                                            <p:txEl>
                                              <p:pRg st="7" end="7"/>
                                            </p:txEl>
                                          </p:spTgt>
                                        </p:tgtEl>
                                      </p:cBhvr>
                                    </p:animEffect>
                                    <p:anim calcmode="lin" valueType="num">
                                      <p:cBhvr>
                                        <p:cTn id="23"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animEffect transition="in" filter="fade">
                                      <p:cBhvr>
                                        <p:cTn id="27" dur="1000"/>
                                        <p:tgtEl>
                                          <p:spTgt spid="10243">
                                            <p:txEl>
                                              <p:pRg st="8" end="8"/>
                                            </p:txEl>
                                          </p:spTgt>
                                        </p:tgtEl>
                                      </p:cBhvr>
                                    </p:animEffect>
                                    <p:anim calcmode="lin" valueType="num">
                                      <p:cBhvr>
                                        <p:cTn id="28" dur="10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1024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272967" y="2738448"/>
            <a:ext cx="9797369" cy="1323439"/>
          </a:xfrm>
          <a:prstGeom prst="rect">
            <a:avLst/>
          </a:prstGeom>
          <a:noFill/>
        </p:spPr>
        <p:txBody>
          <a:bodyPr wrap="square" rtlCol="0">
            <a:spAutoFit/>
          </a:bodyPr>
          <a:lstStyle/>
          <a:p>
            <a:pPr algn="ctr"/>
            <a:r>
              <a:rPr lang="nl-NL" sz="4000" b="1" dirty="0">
                <a:solidFill>
                  <a:schemeClr val="accent6">
                    <a:lumMod val="75000"/>
                  </a:schemeClr>
                </a:solidFill>
              </a:rPr>
              <a:t>Aanpassing medicatieschema als patiënt (ondanks advies) wil vasten</a:t>
            </a: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48673" y="0"/>
            <a:ext cx="2243327" cy="158715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8AA3849B-42E3-48C3-B17C-2842F53F208D}" type="slidenum">
              <a:rPr lang="fr-FR" smtClean="0"/>
              <a:pPr/>
              <a:t>49</a:t>
            </a:fld>
            <a:endParaRPr lang="fr-FR"/>
          </a:p>
        </p:txBody>
      </p:sp>
    </p:spTree>
    <p:extLst>
      <p:ext uri="{BB962C8B-B14F-4D97-AF65-F5344CB8AC3E}">
        <p14:creationId xmlns:p14="http://schemas.microsoft.com/office/powerpoint/2010/main" val="3147435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5</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bg1"/>
                </a:solidFill>
              </a:rPr>
              <a:t> </a:t>
            </a:r>
            <a:r>
              <a:rPr lang="en-US" altLang="nl-NL" sz="3600" b="1" dirty="0">
                <a:solidFill>
                  <a:schemeClr val="accent6">
                    <a:lumMod val="75000"/>
                  </a:schemeClr>
                </a:solidFill>
              </a:rPr>
              <a:t>Overzicht van de presentatie (2)</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048431"/>
            <a:ext cx="10874855" cy="3693319"/>
          </a:xfrm>
          <a:prstGeom prst="rect">
            <a:avLst/>
          </a:prstGeom>
          <a:noFill/>
        </p:spPr>
        <p:txBody>
          <a:bodyPr wrap="square" rtlCol="0">
            <a:spAutoFit/>
          </a:bodyPr>
          <a:lstStyle/>
          <a:p>
            <a:pPr marL="800100" lvl="1" indent="-342900">
              <a:buFont typeface="Courier New" pitchFamily="49" charset="0"/>
              <a:buChar char="o"/>
            </a:pPr>
            <a:r>
              <a:rPr lang="en-US" altLang="nl-NL" sz="2400" dirty="0">
                <a:solidFill>
                  <a:srgbClr val="002060"/>
                </a:solidFill>
              </a:rPr>
              <a:t>Aanpassing medicatie</a:t>
            </a:r>
          </a:p>
          <a:p>
            <a:pPr marL="800100" lvl="1" indent="-342900">
              <a:buFont typeface="Wingdings" panose="05000000000000000000" pitchFamily="2" charset="2"/>
              <a:buChar char="§"/>
            </a:pPr>
            <a:endParaRPr lang="en-US" altLang="nl-NL" sz="2400" dirty="0">
              <a:solidFill>
                <a:srgbClr val="002060"/>
              </a:solidFill>
            </a:endParaRPr>
          </a:p>
          <a:p>
            <a:pPr lvl="1"/>
            <a:endParaRPr lang="en-US" altLang="nl-NL" sz="2400" dirty="0">
              <a:solidFill>
                <a:srgbClr val="002060"/>
              </a:solidFill>
            </a:endParaRPr>
          </a:p>
          <a:p>
            <a:pPr marL="800100" lvl="1" indent="-342900">
              <a:buFont typeface="Wingdings" panose="05000000000000000000" pitchFamily="2" charset="2"/>
              <a:buChar char="§"/>
            </a:pPr>
            <a:endParaRPr lang="en-US" altLang="nl-NL" sz="2400" dirty="0">
              <a:solidFill>
                <a:srgbClr val="002060"/>
              </a:solidFill>
            </a:endParaRPr>
          </a:p>
          <a:p>
            <a:pPr marL="800100" lvl="1" indent="-342900">
              <a:buFont typeface="Courier New" pitchFamily="49" charset="0"/>
              <a:buChar char="o"/>
            </a:pPr>
            <a:r>
              <a:rPr lang="en-US" altLang="nl-NL" sz="2400" dirty="0">
                <a:solidFill>
                  <a:srgbClr val="002060"/>
                </a:solidFill>
              </a:rPr>
              <a:t>Casusbespreking &amp; discussie</a:t>
            </a:r>
          </a:p>
          <a:p>
            <a:pPr marL="800100" lvl="1" indent="-342900">
              <a:buFont typeface="Wingdings" panose="05000000000000000000" pitchFamily="2" charset="2"/>
              <a:buChar char="§"/>
            </a:pPr>
            <a:endParaRPr lang="en-US" altLang="nl-NL" sz="2400" dirty="0">
              <a:solidFill>
                <a:srgbClr val="002060"/>
              </a:solidFill>
            </a:endParaRPr>
          </a:p>
          <a:p>
            <a:pPr lvl="1"/>
            <a:endParaRPr lang="en-US" altLang="nl-NL" sz="2400" dirty="0">
              <a:solidFill>
                <a:srgbClr val="002060"/>
              </a:solidFill>
            </a:endParaRPr>
          </a:p>
          <a:p>
            <a:pPr marL="800100" lvl="1" indent="-342900">
              <a:buFont typeface="Wingdings" panose="05000000000000000000" pitchFamily="2" charset="2"/>
              <a:buChar char="§"/>
            </a:pPr>
            <a:endParaRPr lang="en-US" altLang="nl-NL" sz="2400" dirty="0">
              <a:solidFill>
                <a:srgbClr val="002060"/>
              </a:solidFill>
            </a:endParaRPr>
          </a:p>
          <a:p>
            <a:pPr marL="800100" lvl="1" indent="-342900">
              <a:buFont typeface="Courier New" pitchFamily="49" charset="0"/>
              <a:buChar char="o"/>
            </a:pPr>
            <a:r>
              <a:rPr lang="en-US" altLang="nl-NL" sz="2400" dirty="0">
                <a:solidFill>
                  <a:srgbClr val="002060"/>
                </a:solidFill>
              </a:rPr>
              <a:t>Take home message </a:t>
            </a:r>
          </a:p>
          <a:p>
            <a:endParaRPr lang="nl-NL" dirty="0"/>
          </a:p>
        </p:txBody>
      </p:sp>
    </p:spTree>
    <p:extLst>
      <p:ext uri="{BB962C8B-B14F-4D97-AF65-F5344CB8AC3E}">
        <p14:creationId xmlns:p14="http://schemas.microsoft.com/office/powerpoint/2010/main" val="294381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418AB3"/>
              </a:solidFill>
              <a:effectLst/>
              <a:uLnTx/>
              <a:uFillTx/>
              <a:latin typeface="Century Gothic"/>
              <a:ea typeface="+mn-ea"/>
              <a:cs typeface="+mn-cs"/>
            </a:endParaRPr>
          </a:p>
        </p:txBody>
      </p:sp>
      <p:sp>
        <p:nvSpPr>
          <p:cNvPr id="3" name="Tijdelijke aanduiding voor dianumm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A3849B-42E3-48C3-B17C-2842F53F208D}" type="slidenum">
              <a:rPr kumimoji="0" lang="fr-FR"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50</a:t>
            </a:fld>
            <a:endParaRPr kumimoji="0" lang="fr-FR" sz="2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218" name="Title 1"/>
          <p:cNvSpPr>
            <a:spLocks noGrp="1"/>
          </p:cNvSpPr>
          <p:nvPr>
            <p:ph type="title" idx="4294967295"/>
          </p:nvPr>
        </p:nvSpPr>
        <p:spPr>
          <a:xfrm>
            <a:off x="0" y="-170042"/>
            <a:ext cx="10515600" cy="1325562"/>
          </a:xfrm>
        </p:spPr>
        <p:txBody>
          <a:bodyPr/>
          <a:lstStyle/>
          <a:p>
            <a:r>
              <a:rPr lang="nl-NL" altLang="nl-NL" b="1" dirty="0">
                <a:solidFill>
                  <a:schemeClr val="accent6">
                    <a:lumMod val="75000"/>
                  </a:schemeClr>
                </a:solidFill>
              </a:rPr>
              <a:t> </a:t>
            </a:r>
            <a:br>
              <a:rPr lang="nl-NL" altLang="nl-NL" b="1" dirty="0">
                <a:solidFill>
                  <a:schemeClr val="accent6">
                    <a:lumMod val="75000"/>
                  </a:schemeClr>
                </a:solidFill>
              </a:rPr>
            </a:br>
            <a:r>
              <a:rPr lang="nl-NL" altLang="nl-NL" b="1" dirty="0">
                <a:solidFill>
                  <a:schemeClr val="accent6">
                    <a:lumMod val="75000"/>
                  </a:schemeClr>
                </a:solidFill>
              </a:rPr>
              <a:t>Casus 1a</a:t>
            </a:r>
          </a:p>
        </p:txBody>
      </p:sp>
      <p:sp>
        <p:nvSpPr>
          <p:cNvPr id="9219" name="Content Placeholder 2"/>
          <p:cNvSpPr>
            <a:spLocks noGrp="1"/>
          </p:cNvSpPr>
          <p:nvPr>
            <p:ph idx="4294967295"/>
          </p:nvPr>
        </p:nvSpPr>
        <p:spPr>
          <a:xfrm>
            <a:off x="200025" y="1327150"/>
            <a:ext cx="7515225" cy="3876675"/>
          </a:xfrm>
        </p:spPr>
        <p:txBody>
          <a:bodyPr>
            <a:normAutofit lnSpcReduction="10000"/>
          </a:bodyPr>
          <a:lstStyle/>
          <a:p>
            <a:pPr marL="0" indent="0">
              <a:buNone/>
            </a:pPr>
            <a:r>
              <a:rPr lang="nl-NL" altLang="nl-NL" sz="2400" b="1" dirty="0">
                <a:solidFill>
                  <a:srgbClr val="002060"/>
                </a:solidFill>
              </a:rPr>
              <a:t>De heer Bourouz (26 jaar), T1DM</a:t>
            </a:r>
          </a:p>
          <a:p>
            <a:pPr>
              <a:buFont typeface="Wingdings" panose="05000000000000000000" pitchFamily="2" charset="2"/>
              <a:buChar char="Ø"/>
            </a:pPr>
            <a:r>
              <a:rPr lang="nl-NL" altLang="nl-NL" sz="2000" dirty="0">
                <a:solidFill>
                  <a:srgbClr val="002060"/>
                </a:solidFill>
              </a:rPr>
              <a:t>Microalbuminurie en retinopathie</a:t>
            </a:r>
          </a:p>
          <a:p>
            <a:pPr>
              <a:buFont typeface="Wingdings" panose="05000000000000000000" pitchFamily="2" charset="2"/>
              <a:buChar char="Ø"/>
            </a:pPr>
            <a:r>
              <a:rPr lang="nl-NL" altLang="nl-NL" sz="2000" dirty="0">
                <a:solidFill>
                  <a:srgbClr val="002060"/>
                </a:solidFill>
              </a:rPr>
              <a:t>HbA1c 58mmol/mol (7.5%) en RR 125/75 mmHg</a:t>
            </a:r>
          </a:p>
          <a:p>
            <a:pPr>
              <a:buFont typeface="Wingdings" panose="05000000000000000000" pitchFamily="2" charset="2"/>
              <a:buChar char="Ø"/>
            </a:pPr>
            <a:r>
              <a:rPr lang="nl-NL" altLang="nl-NL" sz="2000" dirty="0">
                <a:solidFill>
                  <a:srgbClr val="002060"/>
                </a:solidFill>
              </a:rPr>
              <a:t>Gebruikt FGM</a:t>
            </a:r>
          </a:p>
          <a:p>
            <a:endParaRPr lang="nl-NL" altLang="nl-NL" sz="2400" dirty="0">
              <a:solidFill>
                <a:srgbClr val="002060"/>
              </a:solidFill>
            </a:endParaRPr>
          </a:p>
          <a:p>
            <a:pPr>
              <a:buFont typeface="Wingdings" panose="05000000000000000000" pitchFamily="2" charset="2"/>
              <a:buChar char="Ø"/>
            </a:pPr>
            <a:r>
              <a:rPr lang="nl-NL" altLang="nl-NL" sz="2000" dirty="0">
                <a:solidFill>
                  <a:srgbClr val="002060"/>
                </a:solidFill>
              </a:rPr>
              <a:t>Medicatie </a:t>
            </a:r>
          </a:p>
          <a:p>
            <a:pPr lvl="1">
              <a:buFont typeface="Wingdings" panose="05000000000000000000" pitchFamily="2" charset="2"/>
              <a:buChar char="Ø"/>
            </a:pPr>
            <a:r>
              <a:rPr lang="nl-NL" altLang="nl-NL" sz="2000" dirty="0">
                <a:solidFill>
                  <a:srgbClr val="002060"/>
                </a:solidFill>
              </a:rPr>
              <a:t>insuline kortwerkend analoog 8-8-10 EH bij M</a:t>
            </a:r>
          </a:p>
          <a:p>
            <a:pPr lvl="1">
              <a:buFont typeface="Wingdings" panose="05000000000000000000" pitchFamily="2" charset="2"/>
              <a:buChar char="Ø"/>
            </a:pPr>
            <a:r>
              <a:rPr lang="nl-NL" altLang="nl-NL" sz="2000" dirty="0">
                <a:solidFill>
                  <a:srgbClr val="002060"/>
                </a:solidFill>
              </a:rPr>
              <a:t>insuline langwerkend analoog </a:t>
            </a:r>
            <a:r>
              <a:rPr lang="nl-NL" altLang="nl-NL" sz="2000" dirty="0" smtClean="0">
                <a:solidFill>
                  <a:srgbClr val="002060"/>
                </a:solidFill>
              </a:rPr>
              <a:t>16 </a:t>
            </a:r>
            <a:r>
              <a:rPr lang="nl-NL" altLang="nl-NL" sz="2000" dirty="0">
                <a:solidFill>
                  <a:srgbClr val="002060"/>
                </a:solidFill>
              </a:rPr>
              <a:t>EH voor slapen</a:t>
            </a:r>
          </a:p>
          <a:p>
            <a:pPr lvl="1">
              <a:buFont typeface="Wingdings" panose="05000000000000000000" pitchFamily="2" charset="2"/>
              <a:buChar char="Ø"/>
            </a:pPr>
            <a:r>
              <a:rPr lang="nl-NL" altLang="nl-NL" sz="2000" dirty="0">
                <a:solidFill>
                  <a:srgbClr val="002060"/>
                </a:solidFill>
              </a:rPr>
              <a:t>AT-II antagonist 50 mg 1dd voor microalbuminurie</a:t>
            </a:r>
          </a:p>
        </p:txBody>
      </p:sp>
      <p:pic>
        <p:nvPicPr>
          <p:cNvPr id="10" name="Picture 3">
            <a:extLst>
              <a:ext uri="{FF2B5EF4-FFF2-40B4-BE49-F238E27FC236}">
                <a16:creationId xmlns:a16="http://schemas.microsoft.com/office/drawing/2014/main" id="{16E866BC-C10E-498B-8A5B-7CA90E4A64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F99CE26-87AD-417C-B9B4-3CDCA7570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2" y="5638800"/>
            <a:ext cx="5783621" cy="753038"/>
          </a:xfrm>
          <a:prstGeom prst="rect">
            <a:avLst/>
          </a:prstGeom>
        </p:spPr>
      </p:pic>
      <p:pic>
        <p:nvPicPr>
          <p:cNvPr id="2" name="Picture 1">
            <a:extLst>
              <a:ext uri="{FF2B5EF4-FFF2-40B4-BE49-F238E27FC236}">
                <a16:creationId xmlns:a16="http://schemas.microsoft.com/office/drawing/2014/main" id="{965763EB-9C94-48AF-980D-DB48502B13B3}"/>
              </a:ext>
            </a:extLst>
          </p:cNvPr>
          <p:cNvPicPr>
            <a:picLocks noChangeAspect="1"/>
          </p:cNvPicPr>
          <p:nvPr/>
        </p:nvPicPr>
        <p:blipFill>
          <a:blip r:embed="rId5"/>
          <a:stretch>
            <a:fillRect/>
          </a:stretch>
        </p:blipFill>
        <p:spPr>
          <a:xfrm>
            <a:off x="5697682" y="5638800"/>
            <a:ext cx="6369627" cy="744811"/>
          </a:xfrm>
          <a:prstGeom prst="rect">
            <a:avLst/>
          </a:prstGeom>
        </p:spPr>
      </p:pic>
    </p:spTree>
    <p:extLst>
      <p:ext uri="{BB962C8B-B14F-4D97-AF65-F5344CB8AC3E}">
        <p14:creationId xmlns:p14="http://schemas.microsoft.com/office/powerpoint/2010/main" val="1244647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51</a:t>
            </a:fld>
            <a:endParaRPr lang="fr-FR"/>
          </a:p>
        </p:txBody>
      </p:sp>
      <p:sp>
        <p:nvSpPr>
          <p:cNvPr id="9218"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1a: aanpassen medicatie</a:t>
            </a:r>
          </a:p>
        </p:txBody>
      </p:sp>
      <p:sp>
        <p:nvSpPr>
          <p:cNvPr id="9219" name="Content Placeholder 2"/>
          <p:cNvSpPr>
            <a:spLocks noGrp="1"/>
          </p:cNvSpPr>
          <p:nvPr>
            <p:ph idx="4294967295"/>
          </p:nvPr>
        </p:nvSpPr>
        <p:spPr>
          <a:xfrm>
            <a:off x="118674" y="1678501"/>
            <a:ext cx="8807116" cy="3876675"/>
          </a:xfrm>
        </p:spPr>
        <p:txBody>
          <a:bodyPr/>
          <a:lstStyle/>
          <a:p>
            <a:pPr>
              <a:buFont typeface="Wingdings" panose="05000000000000000000" pitchFamily="2" charset="2"/>
              <a:buChar char="Ø"/>
            </a:pPr>
            <a:r>
              <a:rPr lang="nl-NL" altLang="nl-NL" sz="2400" dirty="0">
                <a:solidFill>
                  <a:srgbClr val="002060"/>
                </a:solidFill>
              </a:rPr>
              <a:t>Ontbijt: kortwerkend analoog 8E*</a:t>
            </a:r>
          </a:p>
          <a:p>
            <a:pPr>
              <a:buFont typeface="Wingdings" panose="05000000000000000000" pitchFamily="2" charset="2"/>
              <a:buChar char="Ø"/>
            </a:pPr>
            <a:r>
              <a:rPr lang="nl-NL" altLang="nl-NL" sz="2400" dirty="0">
                <a:solidFill>
                  <a:srgbClr val="002060"/>
                </a:solidFill>
              </a:rPr>
              <a:t>Avondeten: kortwerkend analoog 10</a:t>
            </a:r>
            <a:r>
              <a:rPr lang="nl-NL" altLang="nl-NL" sz="2400" baseline="30000" dirty="0">
                <a:solidFill>
                  <a:srgbClr val="002060"/>
                </a:solidFill>
              </a:rPr>
              <a:t>E</a:t>
            </a:r>
            <a:r>
              <a:rPr lang="nl-NL" altLang="nl-NL" sz="2400" dirty="0">
                <a:solidFill>
                  <a:srgbClr val="002060"/>
                </a:solidFill>
              </a:rPr>
              <a:t>*</a:t>
            </a:r>
          </a:p>
          <a:p>
            <a:pPr>
              <a:buFont typeface="Wingdings" panose="05000000000000000000" pitchFamily="2" charset="2"/>
              <a:buChar char="Ø"/>
            </a:pPr>
            <a:r>
              <a:rPr lang="nl-NL" altLang="nl-NL" sz="2400" dirty="0">
                <a:solidFill>
                  <a:srgbClr val="002060"/>
                </a:solidFill>
              </a:rPr>
              <a:t>Slapen: langwerkend </a:t>
            </a:r>
            <a:r>
              <a:rPr lang="nl-NL" altLang="nl-NL" sz="2400">
                <a:solidFill>
                  <a:srgbClr val="002060"/>
                </a:solidFill>
              </a:rPr>
              <a:t>analoog 12 E bij iftar </a:t>
            </a:r>
            <a:endParaRPr lang="nl-NL" altLang="nl-NL" sz="2400" dirty="0">
              <a:solidFill>
                <a:srgbClr val="002060"/>
              </a:solidFill>
            </a:endParaRPr>
          </a:p>
          <a:p>
            <a:pPr marL="0" indent="0">
              <a:buNone/>
            </a:pPr>
            <a:endParaRPr lang="nl-NL" altLang="nl-NL" sz="2400" dirty="0">
              <a:solidFill>
                <a:srgbClr val="002060"/>
              </a:solidFill>
            </a:endParaRPr>
          </a:p>
          <a:p>
            <a:pPr marL="0" indent="0">
              <a:buNone/>
            </a:pPr>
            <a:endParaRPr lang="nl-NL" altLang="nl-NL" sz="2400" i="1" dirty="0">
              <a:solidFill>
                <a:srgbClr val="002060"/>
              </a:solidFill>
            </a:endParaRPr>
          </a:p>
          <a:p>
            <a:pPr marL="0" indent="0">
              <a:buNone/>
            </a:pPr>
            <a:r>
              <a:rPr lang="nl-NL" altLang="nl-NL" sz="2400" i="1" dirty="0">
                <a:solidFill>
                  <a:srgbClr val="002060"/>
                </a:solidFill>
              </a:rPr>
              <a:t>* </a:t>
            </a:r>
            <a:r>
              <a:rPr lang="nl-NL" altLang="nl-NL" sz="2000" i="1" dirty="0">
                <a:solidFill>
                  <a:srgbClr val="002060"/>
                </a:solidFill>
              </a:rPr>
              <a:t>Dosis aanpassen aan hoeveelheid koolhydraten + evt. correctie</a:t>
            </a:r>
          </a:p>
        </p:txBody>
      </p:sp>
      <p:sp>
        <p:nvSpPr>
          <p:cNvPr id="9221" name="Text Box 6"/>
          <p:cNvSpPr txBox="1">
            <a:spLocks noChangeArrowheads="1"/>
          </p:cNvSpPr>
          <p:nvPr/>
        </p:nvSpPr>
        <p:spPr bwMode="auto">
          <a:xfrm>
            <a:off x="3071814" y="5661026"/>
            <a:ext cx="640873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algn="ctr" eaLnBrk="1" hangingPunct="1">
              <a:spcBef>
                <a:spcPct val="50000"/>
              </a:spcBef>
              <a:buFontTx/>
              <a:buNone/>
            </a:pPr>
            <a:r>
              <a:rPr lang="en-US" altLang="nl-NL" sz="2800" dirty="0">
                <a:solidFill>
                  <a:schemeClr val="bg1">
                    <a:lumMod val="85000"/>
                  </a:schemeClr>
                </a:solidFill>
              </a:rPr>
              <a:t>LIEVER NIET VASTEN</a:t>
            </a:r>
          </a:p>
        </p:txBody>
      </p:sp>
      <p:pic>
        <p:nvPicPr>
          <p:cNvPr id="10" name="Picture 3">
            <a:extLst>
              <a:ext uri="{FF2B5EF4-FFF2-40B4-BE49-F238E27FC236}">
                <a16:creationId xmlns:a16="http://schemas.microsoft.com/office/drawing/2014/main" id="{E79475FA-06B8-42AF-BC8C-E452708D19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36672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418AB3"/>
              </a:solidFill>
              <a:effectLst/>
              <a:uLnTx/>
              <a:uFillTx/>
              <a:latin typeface="Century Gothic"/>
              <a:ea typeface="+mn-ea"/>
              <a:cs typeface="+mn-cs"/>
            </a:endParaRPr>
          </a:p>
        </p:txBody>
      </p:sp>
      <p:sp>
        <p:nvSpPr>
          <p:cNvPr id="3" name="Tijdelijke aanduiding voor dianumm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A3849B-42E3-48C3-B17C-2842F53F208D}" type="slidenum">
              <a:rPr kumimoji="0" lang="fr-FR"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52</a:t>
            </a:fld>
            <a:endParaRPr kumimoji="0" lang="fr-FR" sz="2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218" name="Title 1"/>
          <p:cNvSpPr>
            <a:spLocks noGrp="1"/>
          </p:cNvSpPr>
          <p:nvPr>
            <p:ph type="title" idx="4294967295"/>
          </p:nvPr>
        </p:nvSpPr>
        <p:spPr>
          <a:xfrm>
            <a:off x="0" y="-170042"/>
            <a:ext cx="10515600" cy="1325562"/>
          </a:xfrm>
        </p:spPr>
        <p:txBody>
          <a:bodyPr/>
          <a:lstStyle/>
          <a:p>
            <a:r>
              <a:rPr lang="nl-NL" altLang="nl-NL" b="1" dirty="0">
                <a:solidFill>
                  <a:schemeClr val="accent6">
                    <a:lumMod val="75000"/>
                  </a:schemeClr>
                </a:solidFill>
              </a:rPr>
              <a:t> </a:t>
            </a:r>
            <a:br>
              <a:rPr lang="nl-NL" altLang="nl-NL" b="1" dirty="0">
                <a:solidFill>
                  <a:schemeClr val="accent6">
                    <a:lumMod val="75000"/>
                  </a:schemeClr>
                </a:solidFill>
              </a:rPr>
            </a:br>
            <a:r>
              <a:rPr lang="nl-NL" altLang="nl-NL" b="1" dirty="0">
                <a:solidFill>
                  <a:schemeClr val="accent6">
                    <a:lumMod val="75000"/>
                  </a:schemeClr>
                </a:solidFill>
              </a:rPr>
              <a:t>Casus 1b</a:t>
            </a:r>
          </a:p>
        </p:txBody>
      </p:sp>
      <p:sp>
        <p:nvSpPr>
          <p:cNvPr id="9219" name="Content Placeholder 2"/>
          <p:cNvSpPr>
            <a:spLocks noGrp="1"/>
          </p:cNvSpPr>
          <p:nvPr>
            <p:ph idx="4294967295"/>
          </p:nvPr>
        </p:nvSpPr>
        <p:spPr>
          <a:xfrm>
            <a:off x="200025" y="1327150"/>
            <a:ext cx="7515225" cy="3876675"/>
          </a:xfrm>
        </p:spPr>
        <p:txBody>
          <a:bodyPr/>
          <a:lstStyle/>
          <a:p>
            <a:pPr marL="0" indent="0">
              <a:buNone/>
            </a:pPr>
            <a:r>
              <a:rPr lang="nl-NL" altLang="nl-NL" sz="2400" b="1" dirty="0">
                <a:solidFill>
                  <a:srgbClr val="002060"/>
                </a:solidFill>
              </a:rPr>
              <a:t>De heer Bourouz (26 jaar), T1DM</a:t>
            </a:r>
          </a:p>
          <a:p>
            <a:pPr>
              <a:buFont typeface="Wingdings" panose="05000000000000000000" pitchFamily="2" charset="2"/>
              <a:buChar char="Ø"/>
            </a:pPr>
            <a:r>
              <a:rPr lang="nl-NL" altLang="nl-NL" sz="2000" dirty="0">
                <a:solidFill>
                  <a:srgbClr val="002060"/>
                </a:solidFill>
              </a:rPr>
              <a:t>Microalbuminurie en retinopathie</a:t>
            </a:r>
          </a:p>
          <a:p>
            <a:pPr>
              <a:buFont typeface="Wingdings" panose="05000000000000000000" pitchFamily="2" charset="2"/>
              <a:buChar char="Ø"/>
            </a:pPr>
            <a:r>
              <a:rPr lang="nl-NL" altLang="nl-NL" sz="2000" dirty="0">
                <a:solidFill>
                  <a:srgbClr val="002060"/>
                </a:solidFill>
              </a:rPr>
              <a:t>HbA1c 58mmol/mol (7.5%) en RR 125/75 mmHg</a:t>
            </a:r>
          </a:p>
          <a:p>
            <a:pPr>
              <a:buFont typeface="Wingdings" panose="05000000000000000000" pitchFamily="2" charset="2"/>
              <a:buChar char="Ø"/>
            </a:pPr>
            <a:r>
              <a:rPr lang="nl-NL" altLang="nl-NL" sz="2000" dirty="0">
                <a:solidFill>
                  <a:srgbClr val="002060"/>
                </a:solidFill>
              </a:rPr>
              <a:t>Gebruikt FGM</a:t>
            </a:r>
          </a:p>
          <a:p>
            <a:endParaRPr lang="nl-NL" altLang="nl-NL" sz="2400" dirty="0">
              <a:solidFill>
                <a:srgbClr val="002060"/>
              </a:solidFill>
            </a:endParaRPr>
          </a:p>
          <a:p>
            <a:pPr>
              <a:buFont typeface="Wingdings" panose="05000000000000000000" pitchFamily="2" charset="2"/>
              <a:buChar char="Ø"/>
            </a:pPr>
            <a:r>
              <a:rPr lang="nl-NL" altLang="nl-NL" sz="2000" dirty="0">
                <a:solidFill>
                  <a:srgbClr val="002060"/>
                </a:solidFill>
              </a:rPr>
              <a:t>Medicatie </a:t>
            </a:r>
          </a:p>
          <a:p>
            <a:pPr lvl="1">
              <a:buFont typeface="Wingdings" panose="05000000000000000000" pitchFamily="2" charset="2"/>
              <a:buChar char="Ø"/>
            </a:pPr>
            <a:r>
              <a:rPr lang="nl-NL" altLang="nl-NL" sz="2000" dirty="0">
                <a:solidFill>
                  <a:srgbClr val="002060"/>
                </a:solidFill>
              </a:rPr>
              <a:t>CSII, basaal 18</a:t>
            </a:r>
            <a:r>
              <a:rPr lang="nl-NL" altLang="nl-NL" sz="2000" baseline="30000" dirty="0">
                <a:solidFill>
                  <a:srgbClr val="002060"/>
                </a:solidFill>
              </a:rPr>
              <a:t>E</a:t>
            </a:r>
            <a:r>
              <a:rPr lang="nl-NL" altLang="nl-NL" sz="2000" dirty="0">
                <a:solidFill>
                  <a:srgbClr val="002060"/>
                </a:solidFill>
              </a:rPr>
              <a:t>/24hr; nacht 0.6</a:t>
            </a:r>
            <a:r>
              <a:rPr lang="nl-NL" altLang="nl-NL" sz="2000" baseline="30000" dirty="0">
                <a:solidFill>
                  <a:srgbClr val="002060"/>
                </a:solidFill>
              </a:rPr>
              <a:t>e</a:t>
            </a:r>
            <a:r>
              <a:rPr lang="nl-NL" altLang="nl-NL" sz="2000" dirty="0">
                <a:solidFill>
                  <a:srgbClr val="002060"/>
                </a:solidFill>
              </a:rPr>
              <a:t>/hr, overdag 0.8</a:t>
            </a:r>
            <a:r>
              <a:rPr lang="nl-NL" altLang="nl-NL" sz="2000" baseline="30000" dirty="0">
                <a:solidFill>
                  <a:srgbClr val="002060"/>
                </a:solidFill>
              </a:rPr>
              <a:t>E</a:t>
            </a:r>
            <a:r>
              <a:rPr lang="nl-NL" altLang="nl-NL" sz="2000" dirty="0">
                <a:solidFill>
                  <a:srgbClr val="002060"/>
                </a:solidFill>
              </a:rPr>
              <a:t>/hr</a:t>
            </a:r>
          </a:p>
          <a:p>
            <a:pPr lvl="1">
              <a:buFont typeface="Wingdings" panose="05000000000000000000" pitchFamily="2" charset="2"/>
              <a:buChar char="Ø"/>
            </a:pPr>
            <a:r>
              <a:rPr lang="nl-NL" altLang="nl-NL" sz="2000" dirty="0">
                <a:solidFill>
                  <a:srgbClr val="002060"/>
                </a:solidFill>
              </a:rPr>
              <a:t>AT-II antagonist 50 mg 1dd voor microalbuminurie</a:t>
            </a:r>
          </a:p>
        </p:txBody>
      </p:sp>
      <p:pic>
        <p:nvPicPr>
          <p:cNvPr id="10" name="Picture 3">
            <a:extLst>
              <a:ext uri="{FF2B5EF4-FFF2-40B4-BE49-F238E27FC236}">
                <a16:creationId xmlns:a16="http://schemas.microsoft.com/office/drawing/2014/main" id="{16E866BC-C10E-498B-8A5B-7CA90E4A64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FF99CE26-87AD-417C-B9B4-3CDCA7570A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 y="5638800"/>
            <a:ext cx="5380758" cy="753038"/>
          </a:xfrm>
          <a:prstGeom prst="rect">
            <a:avLst/>
          </a:prstGeom>
        </p:spPr>
      </p:pic>
      <p:pic>
        <p:nvPicPr>
          <p:cNvPr id="2" name="Picture 1">
            <a:extLst>
              <a:ext uri="{FF2B5EF4-FFF2-40B4-BE49-F238E27FC236}">
                <a16:creationId xmlns:a16="http://schemas.microsoft.com/office/drawing/2014/main" id="{01E7F95E-0D8A-4CAD-BA6F-BF600A029CDD}"/>
              </a:ext>
            </a:extLst>
          </p:cNvPr>
          <p:cNvPicPr>
            <a:picLocks noChangeAspect="1"/>
          </p:cNvPicPr>
          <p:nvPr/>
        </p:nvPicPr>
        <p:blipFill>
          <a:blip r:embed="rId5"/>
          <a:stretch>
            <a:fillRect/>
          </a:stretch>
        </p:blipFill>
        <p:spPr>
          <a:xfrm>
            <a:off x="5455229" y="5629772"/>
            <a:ext cx="6411190" cy="749671"/>
          </a:xfrm>
          <a:prstGeom prst="rect">
            <a:avLst/>
          </a:prstGeom>
        </p:spPr>
      </p:pic>
    </p:spTree>
    <p:extLst>
      <p:ext uri="{BB962C8B-B14F-4D97-AF65-F5344CB8AC3E}">
        <p14:creationId xmlns:p14="http://schemas.microsoft.com/office/powerpoint/2010/main" val="14400808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418AB3"/>
              </a:solidFill>
              <a:effectLst/>
              <a:uLnTx/>
              <a:uFillTx/>
              <a:latin typeface="Century Gothic"/>
              <a:ea typeface="+mn-ea"/>
              <a:cs typeface="+mn-cs"/>
            </a:endParaRPr>
          </a:p>
        </p:txBody>
      </p:sp>
      <p:sp>
        <p:nvSpPr>
          <p:cNvPr id="3" name="Tijdelijke aanduiding voor dianumm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A3849B-42E3-48C3-B17C-2842F53F208D}" type="slidenum">
              <a:rPr kumimoji="0" lang="fr-FR"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53</a:t>
            </a:fld>
            <a:endParaRPr kumimoji="0" lang="fr-FR" sz="2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218"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1b: aanpassen medicatie</a:t>
            </a:r>
          </a:p>
        </p:txBody>
      </p:sp>
      <p:sp>
        <p:nvSpPr>
          <p:cNvPr id="9219" name="Content Placeholder 2"/>
          <p:cNvSpPr>
            <a:spLocks noGrp="1"/>
          </p:cNvSpPr>
          <p:nvPr>
            <p:ph idx="4294967295"/>
          </p:nvPr>
        </p:nvSpPr>
        <p:spPr>
          <a:xfrm>
            <a:off x="118674" y="1678501"/>
            <a:ext cx="8807116" cy="3876675"/>
          </a:xfrm>
        </p:spPr>
        <p:txBody>
          <a:bodyPr/>
          <a:lstStyle/>
          <a:p>
            <a:pPr marL="0" indent="0">
              <a:buNone/>
            </a:pPr>
            <a:r>
              <a:rPr lang="nl-NL" altLang="nl-NL" sz="2400" dirty="0">
                <a:solidFill>
                  <a:srgbClr val="002060"/>
                </a:solidFill>
              </a:rPr>
              <a:t>Aanpassing basale stand:</a:t>
            </a:r>
          </a:p>
        </p:txBody>
      </p:sp>
      <p:sp>
        <p:nvSpPr>
          <p:cNvPr id="9221" name="Text Box 6"/>
          <p:cNvSpPr txBox="1">
            <a:spLocks noChangeArrowheads="1"/>
          </p:cNvSpPr>
          <p:nvPr/>
        </p:nvSpPr>
        <p:spPr bwMode="auto">
          <a:xfrm>
            <a:off x="3071814" y="5661026"/>
            <a:ext cx="640873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altLang="nl-NL" sz="2800" b="0" i="0" u="none" strike="noStrike" kern="1200" cap="none" spc="0" normalizeH="0" baseline="0" noProof="0" dirty="0">
                <a:ln>
                  <a:noFill/>
                </a:ln>
                <a:solidFill>
                  <a:prstClr val="white">
                    <a:lumMod val="85000"/>
                  </a:prstClr>
                </a:solidFill>
                <a:effectLst/>
                <a:uLnTx/>
                <a:uFillTx/>
                <a:latin typeface="Arial" panose="020B0604020202020204" pitchFamily="34" charset="0"/>
                <a:ea typeface="+mn-ea"/>
                <a:cs typeface="+mn-cs"/>
              </a:rPr>
              <a:t>LIEVER NIET VASTEN</a:t>
            </a:r>
          </a:p>
        </p:txBody>
      </p:sp>
      <p:pic>
        <p:nvPicPr>
          <p:cNvPr id="10" name="Picture 3">
            <a:extLst>
              <a:ext uri="{FF2B5EF4-FFF2-40B4-BE49-F238E27FC236}">
                <a16:creationId xmlns:a16="http://schemas.microsoft.com/office/drawing/2014/main" id="{E79475FA-06B8-42AF-BC8C-E452708D19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hthoek 3"/>
          <p:cNvSpPr/>
          <p:nvPr/>
        </p:nvSpPr>
        <p:spPr>
          <a:xfrm>
            <a:off x="118674" y="2008237"/>
            <a:ext cx="9621545" cy="1938992"/>
          </a:xfrm>
          <a:prstGeom prst="rect">
            <a:avLst/>
          </a:prstGeom>
        </p:spPr>
        <p:txBody>
          <a:bodyPr wrap="none">
            <a:spAutoFit/>
          </a:bodyPr>
          <a:lstStyle/>
          <a:p>
            <a:endParaRPr lang="nl-NL" sz="2400" dirty="0"/>
          </a:p>
          <a:p>
            <a:pPr>
              <a:buFont typeface="Wingdings" panose="05000000000000000000" pitchFamily="2" charset="2"/>
              <a:buChar char="Ø"/>
            </a:pPr>
            <a:r>
              <a:rPr lang="nl-NL" altLang="nl-NL" sz="2400" dirty="0">
                <a:solidFill>
                  <a:srgbClr val="002060"/>
                </a:solidFill>
              </a:rPr>
              <a:t> 20% afname in de laatste 3-4 uur vasten</a:t>
            </a:r>
            <a:endParaRPr lang="nl-NL" altLang="nl-NL" dirty="0">
              <a:solidFill>
                <a:srgbClr val="002060"/>
              </a:solidFill>
            </a:endParaRPr>
          </a:p>
          <a:p>
            <a:pPr>
              <a:buFont typeface="Wingdings" panose="05000000000000000000" pitchFamily="2" charset="2"/>
              <a:buChar char="Ø"/>
            </a:pPr>
            <a:r>
              <a:rPr lang="nl-NL" altLang="nl-NL" sz="2400" dirty="0">
                <a:solidFill>
                  <a:srgbClr val="002060"/>
                </a:solidFill>
              </a:rPr>
              <a:t> 20% toename in de eerste paar uur na iftar</a:t>
            </a:r>
          </a:p>
          <a:p>
            <a:pPr>
              <a:buFont typeface="Wingdings" panose="05000000000000000000" pitchFamily="2" charset="2"/>
              <a:buChar char="Ø"/>
            </a:pPr>
            <a:endParaRPr lang="nl-NL" altLang="nl-NL" sz="2400" dirty="0">
              <a:solidFill>
                <a:srgbClr val="002060"/>
              </a:solidFill>
            </a:endParaRPr>
          </a:p>
          <a:p>
            <a:pPr>
              <a:buFont typeface="Wingdings" panose="05000000000000000000" pitchFamily="2" charset="2"/>
              <a:buChar char="Ø"/>
            </a:pPr>
            <a:r>
              <a:rPr lang="nl-NL" altLang="nl-NL" sz="2400" dirty="0">
                <a:solidFill>
                  <a:srgbClr val="002060"/>
                </a:solidFill>
              </a:rPr>
              <a:t> Bolusstand o.b.v. koolhydraat-insuline ratio of glucose-meting</a:t>
            </a:r>
          </a:p>
        </p:txBody>
      </p:sp>
    </p:spTree>
    <p:extLst>
      <p:ext uri="{BB962C8B-B14F-4D97-AF65-F5344CB8AC3E}">
        <p14:creationId xmlns:p14="http://schemas.microsoft.com/office/powerpoint/2010/main" val="1904720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54</a:t>
            </a:fld>
            <a:endParaRPr lang="fr-F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2 </a:t>
            </a:r>
          </a:p>
        </p:txBody>
      </p:sp>
      <p:sp>
        <p:nvSpPr>
          <p:cNvPr id="10243" name="Content Placeholder 2"/>
          <p:cNvSpPr>
            <a:spLocks noGrp="1"/>
          </p:cNvSpPr>
          <p:nvPr>
            <p:ph idx="4294967295"/>
          </p:nvPr>
        </p:nvSpPr>
        <p:spPr>
          <a:xfrm>
            <a:off x="440189" y="1697037"/>
            <a:ext cx="9912351" cy="5029200"/>
          </a:xfrm>
        </p:spPr>
        <p:txBody>
          <a:bodyPr/>
          <a:lstStyle/>
          <a:p>
            <a:pPr marL="0" indent="0">
              <a:buNone/>
            </a:pPr>
            <a:r>
              <a:rPr lang="nl-NL" altLang="nl-NL" sz="2400" b="1" dirty="0">
                <a:solidFill>
                  <a:srgbClr val="002060"/>
                </a:solidFill>
              </a:rPr>
              <a:t>Mevrouw el Hadji (46 jaar), T2DM</a:t>
            </a:r>
          </a:p>
          <a:p>
            <a:pPr>
              <a:buFont typeface="Wingdings" panose="05000000000000000000" pitchFamily="2" charset="2"/>
              <a:buChar char="Ø"/>
            </a:pPr>
            <a:r>
              <a:rPr lang="nl-NL" altLang="nl-NL" sz="2000" dirty="0">
                <a:solidFill>
                  <a:srgbClr val="002060"/>
                </a:solidFill>
              </a:rPr>
              <a:t>Geen complicaties, wel HT</a:t>
            </a:r>
          </a:p>
          <a:p>
            <a:pPr>
              <a:buFont typeface="Wingdings" panose="05000000000000000000" pitchFamily="2" charset="2"/>
              <a:buChar char="Ø"/>
            </a:pPr>
            <a:r>
              <a:rPr lang="nl-NL" altLang="nl-NL" sz="2000" dirty="0">
                <a:solidFill>
                  <a:srgbClr val="002060"/>
                </a:solidFill>
              </a:rPr>
              <a:t>HbA1c 61 mmol/mol (7.8%), LDLc 2.2 mmol/l, RR 135/85 mmHg</a:t>
            </a:r>
          </a:p>
          <a:p>
            <a:endParaRPr lang="nl-NL" altLang="nl-NL" sz="2000" dirty="0">
              <a:solidFill>
                <a:srgbClr val="002060"/>
              </a:solidFill>
            </a:endParaRPr>
          </a:p>
          <a:p>
            <a:pPr>
              <a:buFont typeface="Wingdings" panose="05000000000000000000" pitchFamily="2" charset="2"/>
              <a:buChar char="Ø"/>
            </a:pPr>
            <a:r>
              <a:rPr lang="nl-NL" altLang="nl-NL" sz="2000" dirty="0">
                <a:solidFill>
                  <a:srgbClr val="002060"/>
                </a:solidFill>
              </a:rPr>
              <a:t>Medicatie </a:t>
            </a:r>
          </a:p>
          <a:p>
            <a:pPr lvl="1">
              <a:buFont typeface="Wingdings" panose="05000000000000000000" pitchFamily="2" charset="2"/>
              <a:buChar char="Ø"/>
            </a:pPr>
            <a:r>
              <a:rPr lang="nl-NL" altLang="nl-NL" sz="2000" dirty="0">
                <a:solidFill>
                  <a:srgbClr val="002060"/>
                </a:solidFill>
              </a:rPr>
              <a:t>Metformine 850 mg 3dd; gliclazide 80 mg 3dd; sitagliptine 100 mg 1dd</a:t>
            </a:r>
          </a:p>
          <a:p>
            <a:pPr lvl="1">
              <a:buFont typeface="Wingdings" panose="05000000000000000000" pitchFamily="2" charset="2"/>
              <a:buChar char="Ø"/>
            </a:pPr>
            <a:r>
              <a:rPr lang="nl-NL" altLang="nl-NL" sz="2000" dirty="0">
                <a:solidFill>
                  <a:srgbClr val="002060"/>
                </a:solidFill>
              </a:rPr>
              <a:t>ACE-remmer 1dd voor hypertensie</a:t>
            </a:r>
          </a:p>
          <a:p>
            <a:pPr lvl="1">
              <a:buFont typeface="Wingdings" panose="05000000000000000000" pitchFamily="2" charset="2"/>
              <a:buChar char="Ø"/>
            </a:pPr>
            <a:r>
              <a:rPr lang="nl-NL" altLang="nl-NL" sz="2000" dirty="0">
                <a:solidFill>
                  <a:srgbClr val="002060"/>
                </a:solidFill>
              </a:rPr>
              <a:t>Statine 1dd voor primaire preventie</a:t>
            </a:r>
          </a:p>
          <a:p>
            <a:pPr marL="0" indent="0">
              <a:buNone/>
            </a:pPr>
            <a:endParaRPr lang="nl-NL" altLang="nl-NL" dirty="0"/>
          </a:p>
        </p:txBody>
      </p:sp>
      <p:sp>
        <p:nvSpPr>
          <p:cNvPr id="76804" name="Rectangle 4"/>
          <p:cNvSpPr>
            <a:spLocks noChangeArrowheads="1"/>
          </p:cNvSpPr>
          <p:nvPr/>
        </p:nvSpPr>
        <p:spPr bwMode="auto">
          <a:xfrm>
            <a:off x="2855914" y="5589588"/>
            <a:ext cx="6412777" cy="792162"/>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endParaRPr lang="en-US" altLang="nl-NL" sz="1800"/>
          </a:p>
        </p:txBody>
      </p:sp>
      <p:sp>
        <p:nvSpPr>
          <p:cNvPr id="10245" name="Text Box 5"/>
          <p:cNvSpPr txBox="1">
            <a:spLocks noChangeArrowheads="1"/>
          </p:cNvSpPr>
          <p:nvPr/>
        </p:nvSpPr>
        <p:spPr bwMode="auto">
          <a:xfrm>
            <a:off x="3071814" y="5661026"/>
            <a:ext cx="640873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algn="ctr" eaLnBrk="1" hangingPunct="1">
              <a:spcBef>
                <a:spcPct val="50000"/>
              </a:spcBef>
              <a:buFontTx/>
              <a:buNone/>
            </a:pPr>
            <a:r>
              <a:rPr lang="en-US" altLang="nl-NL" sz="2800" dirty="0">
                <a:solidFill>
                  <a:schemeClr val="bg1"/>
                </a:solidFill>
              </a:rPr>
              <a:t>ZOU KUNNEN VASTEN</a:t>
            </a:r>
          </a:p>
        </p:txBody>
      </p:sp>
      <p:pic>
        <p:nvPicPr>
          <p:cNvPr id="10" name="Picture 3">
            <a:extLst>
              <a:ext uri="{FF2B5EF4-FFF2-40B4-BE49-F238E27FC236}">
                <a16:creationId xmlns:a16="http://schemas.microsoft.com/office/drawing/2014/main" id="{BCC64647-F9B2-4E0A-B678-EA9697D29E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822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55</a:t>
            </a:fld>
            <a:endParaRPr lang="fr-FR"/>
          </a:p>
        </p:txBody>
      </p:sp>
      <p:sp>
        <p:nvSpPr>
          <p:cNvPr id="10242" name="Title 1"/>
          <p:cNvSpPr>
            <a:spLocks noGrp="1"/>
          </p:cNvSpPr>
          <p:nvPr>
            <p:ph type="title" idx="4294967295"/>
          </p:nvPr>
        </p:nvSpPr>
        <p:spPr>
          <a:xfrm>
            <a:off x="0" y="131763"/>
            <a:ext cx="10515600" cy="1325562"/>
          </a:xfrm>
        </p:spPr>
        <p:txBody>
          <a:bodyPr/>
          <a:lstStyle/>
          <a:p>
            <a:r>
              <a:rPr lang="en-US" altLang="nl-NL" b="1" dirty="0">
                <a:solidFill>
                  <a:schemeClr val="accent6">
                    <a:lumMod val="75000"/>
                  </a:schemeClr>
                </a:solidFill>
              </a:rPr>
              <a:t>  Casus 2: </a:t>
            </a:r>
            <a:r>
              <a:rPr lang="en-US" altLang="nl-NL" b="1" dirty="0" err="1">
                <a:solidFill>
                  <a:schemeClr val="accent6">
                    <a:lumMod val="75000"/>
                  </a:schemeClr>
                </a:solidFill>
              </a:rPr>
              <a:t>aanpassing</a:t>
            </a:r>
            <a:r>
              <a:rPr lang="en-US" altLang="nl-NL" b="1" dirty="0">
                <a:solidFill>
                  <a:schemeClr val="accent6">
                    <a:lumMod val="75000"/>
                  </a:schemeClr>
                </a:solidFill>
              </a:rPr>
              <a:t> medicatie</a:t>
            </a:r>
            <a:endParaRPr lang="nl-NL" altLang="nl-NL" b="1" dirty="0">
              <a:solidFill>
                <a:schemeClr val="accent6">
                  <a:lumMod val="75000"/>
                </a:schemeClr>
              </a:solidFill>
            </a:endParaRPr>
          </a:p>
        </p:txBody>
      </p:sp>
      <p:sp>
        <p:nvSpPr>
          <p:cNvPr id="10243" name="Content Placeholder 2"/>
          <p:cNvSpPr>
            <a:spLocks noGrp="1"/>
          </p:cNvSpPr>
          <p:nvPr>
            <p:ph idx="4294967295"/>
          </p:nvPr>
        </p:nvSpPr>
        <p:spPr>
          <a:xfrm>
            <a:off x="-75066" y="1616869"/>
            <a:ext cx="10807234" cy="5029200"/>
          </a:xfrm>
        </p:spPr>
        <p:txBody>
          <a:bodyPr/>
          <a:lstStyle/>
          <a:p>
            <a:pPr lvl="1">
              <a:lnSpc>
                <a:spcPct val="90000"/>
              </a:lnSpc>
              <a:buFont typeface="Wingdings" panose="05000000000000000000" pitchFamily="2" charset="2"/>
              <a:buChar char="§"/>
            </a:pPr>
            <a:r>
              <a:rPr lang="nl-NL" altLang="nl-NL" sz="2000" b="1" i="1" dirty="0">
                <a:solidFill>
                  <a:srgbClr val="002060"/>
                </a:solidFill>
              </a:rPr>
              <a:t>metformine 850 mg </a:t>
            </a:r>
          </a:p>
          <a:p>
            <a:pPr lvl="2">
              <a:lnSpc>
                <a:spcPct val="90000"/>
              </a:lnSpc>
              <a:buFont typeface="Wingdings" panose="05000000000000000000" pitchFamily="2" charset="2"/>
              <a:buChar char="Ø"/>
            </a:pPr>
            <a:r>
              <a:rPr lang="nl-NL" altLang="nl-NL" sz="2400" dirty="0">
                <a:solidFill>
                  <a:srgbClr val="002060"/>
                </a:solidFill>
              </a:rPr>
              <a:t>ochtend: 850 mg </a:t>
            </a:r>
          </a:p>
          <a:p>
            <a:pPr lvl="2">
              <a:lnSpc>
                <a:spcPct val="90000"/>
              </a:lnSpc>
              <a:buFont typeface="Wingdings" panose="05000000000000000000" pitchFamily="2" charset="2"/>
              <a:buChar char="Ø"/>
            </a:pPr>
            <a:r>
              <a:rPr lang="nl-NL" altLang="nl-NL" sz="2400" dirty="0">
                <a:solidFill>
                  <a:srgbClr val="002060"/>
                </a:solidFill>
              </a:rPr>
              <a:t>avond: 850 mg </a:t>
            </a:r>
            <a:endParaRPr lang="nl-NL" altLang="nl-NL" sz="2400" i="1" dirty="0">
              <a:solidFill>
                <a:srgbClr val="002060"/>
              </a:solidFill>
            </a:endParaRPr>
          </a:p>
          <a:p>
            <a:pPr lvl="1">
              <a:lnSpc>
                <a:spcPct val="90000"/>
              </a:lnSpc>
            </a:pPr>
            <a:endParaRPr lang="nl-NL" altLang="nl-NL" dirty="0">
              <a:solidFill>
                <a:srgbClr val="002060"/>
              </a:solidFill>
            </a:endParaRPr>
          </a:p>
          <a:p>
            <a:pPr lvl="1">
              <a:lnSpc>
                <a:spcPct val="90000"/>
              </a:lnSpc>
              <a:buFont typeface="Wingdings" panose="05000000000000000000" pitchFamily="2" charset="2"/>
              <a:buChar char="§"/>
            </a:pPr>
            <a:r>
              <a:rPr lang="nl-NL" altLang="nl-NL" sz="2000" b="1" i="1" dirty="0">
                <a:solidFill>
                  <a:srgbClr val="002060"/>
                </a:solidFill>
              </a:rPr>
              <a:t>gliclazide 80 mg</a:t>
            </a:r>
          </a:p>
          <a:p>
            <a:pPr lvl="2">
              <a:buFont typeface="Wingdings" panose="05000000000000000000" pitchFamily="2" charset="2"/>
              <a:buChar char="Ø"/>
            </a:pPr>
            <a:r>
              <a:rPr lang="nl-NL" altLang="nl-NL" sz="2400" dirty="0">
                <a:solidFill>
                  <a:srgbClr val="002060"/>
                </a:solidFill>
              </a:rPr>
              <a:t>ochtend dosis: 40 mg tenzij grotere maaltijd dan normaal</a:t>
            </a:r>
          </a:p>
          <a:p>
            <a:pPr lvl="2">
              <a:buFont typeface="Wingdings" panose="05000000000000000000" pitchFamily="2" charset="2"/>
              <a:buChar char="Ø"/>
            </a:pPr>
            <a:r>
              <a:rPr lang="nl-NL" altLang="nl-NL" sz="2400" dirty="0">
                <a:solidFill>
                  <a:srgbClr val="002060"/>
                </a:solidFill>
              </a:rPr>
              <a:t>middag dosis: overslaan</a:t>
            </a:r>
          </a:p>
          <a:p>
            <a:pPr lvl="2">
              <a:buFont typeface="Wingdings" panose="05000000000000000000" pitchFamily="2" charset="2"/>
              <a:buChar char="Ø"/>
            </a:pPr>
            <a:r>
              <a:rPr lang="nl-NL" altLang="nl-NL" sz="2400" dirty="0">
                <a:solidFill>
                  <a:srgbClr val="002060"/>
                </a:solidFill>
              </a:rPr>
              <a:t>avond dosis: 80 mg</a:t>
            </a:r>
          </a:p>
          <a:p>
            <a:pPr lvl="1">
              <a:lnSpc>
                <a:spcPct val="90000"/>
              </a:lnSpc>
            </a:pPr>
            <a:endParaRPr lang="nl-NL" altLang="nl-NL" sz="2000" b="1" i="1" dirty="0">
              <a:solidFill>
                <a:srgbClr val="002060"/>
              </a:solidFill>
            </a:endParaRPr>
          </a:p>
          <a:p>
            <a:pPr lvl="1">
              <a:lnSpc>
                <a:spcPct val="90000"/>
              </a:lnSpc>
              <a:buFont typeface="Wingdings" panose="05000000000000000000" pitchFamily="2" charset="2"/>
              <a:buChar char="§"/>
            </a:pPr>
            <a:r>
              <a:rPr lang="nl-NL" altLang="nl-NL" sz="2000" b="1" i="1" dirty="0">
                <a:solidFill>
                  <a:srgbClr val="002060"/>
                </a:solidFill>
              </a:rPr>
              <a:t>sitagliptine 100 mg</a:t>
            </a:r>
          </a:p>
          <a:p>
            <a:pPr lvl="2">
              <a:lnSpc>
                <a:spcPct val="90000"/>
              </a:lnSpc>
              <a:buFont typeface="Wingdings" panose="05000000000000000000" pitchFamily="2" charset="2"/>
              <a:buChar char="Ø"/>
            </a:pPr>
            <a:r>
              <a:rPr lang="nl-NL" altLang="nl-NL" sz="2400" dirty="0">
                <a:solidFill>
                  <a:srgbClr val="002060"/>
                </a:solidFill>
              </a:rPr>
              <a:t>van de ochtend naar de avond</a:t>
            </a:r>
          </a:p>
          <a:p>
            <a:endParaRPr lang="nl-NL" altLang="nl-NL" dirty="0"/>
          </a:p>
        </p:txBody>
      </p:sp>
      <p:pic>
        <p:nvPicPr>
          <p:cNvPr id="10" name="Picture 3">
            <a:extLst>
              <a:ext uri="{FF2B5EF4-FFF2-40B4-BE49-F238E27FC236}">
                <a16:creationId xmlns:a16="http://schemas.microsoft.com/office/drawing/2014/main" id="{46A50452-DF4D-4479-8357-86555D6B54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31433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418AB3"/>
              </a:solidFill>
              <a:effectLst/>
              <a:uLnTx/>
              <a:uFillTx/>
              <a:latin typeface="Century Gothic"/>
              <a:ea typeface="+mn-ea"/>
              <a:cs typeface="+mn-cs"/>
            </a:endParaRPr>
          </a:p>
        </p:txBody>
      </p:sp>
      <p:sp>
        <p:nvSpPr>
          <p:cNvPr id="3" name="Tijdelijke aanduiding voor dianumm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A3849B-42E3-48C3-B17C-2842F53F208D}" type="slidenum">
              <a:rPr kumimoji="0" lang="fr-FR" sz="2800" b="0" i="0" u="none" strike="noStrike" kern="1200" cap="none" spc="0" normalizeH="0" baseline="0" noProof="0" smtClean="0">
                <a:ln>
                  <a:noFill/>
                </a:ln>
                <a:solidFill>
                  <a:prstClr val="white"/>
                </a:solidFill>
                <a:effectLst/>
                <a:uLnTx/>
                <a:uFillTx/>
                <a:latin typeface="Century Gothic"/>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56</a:t>
            </a:fld>
            <a:endParaRPr kumimoji="0" lang="fr-FR" sz="2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3</a:t>
            </a:r>
          </a:p>
        </p:txBody>
      </p:sp>
      <p:sp>
        <p:nvSpPr>
          <p:cNvPr id="10243" name="Content Placeholder 2"/>
          <p:cNvSpPr>
            <a:spLocks noGrp="1"/>
          </p:cNvSpPr>
          <p:nvPr>
            <p:ph idx="4294967295"/>
          </p:nvPr>
        </p:nvSpPr>
        <p:spPr>
          <a:xfrm>
            <a:off x="238125" y="1423988"/>
            <a:ext cx="9336086" cy="5029200"/>
          </a:xfrm>
        </p:spPr>
        <p:txBody>
          <a:bodyPr>
            <a:normAutofit/>
          </a:bodyPr>
          <a:lstStyle/>
          <a:p>
            <a:pPr marL="0" indent="0">
              <a:buNone/>
            </a:pPr>
            <a:r>
              <a:rPr lang="en-US" altLang="nl-NL" sz="2400" b="1" dirty="0">
                <a:solidFill>
                  <a:srgbClr val="002060"/>
                </a:solidFill>
              </a:rPr>
              <a:t>De heer Kamal (63 jaar), T2DM</a:t>
            </a:r>
          </a:p>
          <a:p>
            <a:pPr>
              <a:buFont typeface="Wingdings" panose="05000000000000000000" pitchFamily="2" charset="2"/>
              <a:buChar char="Ø"/>
            </a:pPr>
            <a:r>
              <a:rPr lang="en-US" altLang="nl-NL" sz="2000" dirty="0">
                <a:solidFill>
                  <a:srgbClr val="002060"/>
                </a:solidFill>
              </a:rPr>
              <a:t>Obesitas (BMI 30); </a:t>
            </a:r>
            <a:r>
              <a:rPr lang="en-US" altLang="nl-NL" sz="2000" dirty="0" err="1">
                <a:solidFill>
                  <a:srgbClr val="002060"/>
                </a:solidFill>
              </a:rPr>
              <a:t>hartinfarct</a:t>
            </a:r>
            <a:r>
              <a:rPr lang="en-US" altLang="nl-NL" sz="2000" dirty="0">
                <a:solidFill>
                  <a:srgbClr val="002060"/>
                </a:solidFill>
              </a:rPr>
              <a:t> met </a:t>
            </a:r>
            <a:r>
              <a:rPr lang="en-US" altLang="nl-NL" sz="2000" dirty="0" err="1">
                <a:solidFill>
                  <a:srgbClr val="002060"/>
                </a:solidFill>
              </a:rPr>
              <a:t>hartfalen</a:t>
            </a:r>
            <a:r>
              <a:rPr lang="en-US" altLang="nl-NL" sz="2000" dirty="0">
                <a:solidFill>
                  <a:srgbClr val="002060"/>
                </a:solidFill>
              </a:rPr>
              <a:t> (2009)</a:t>
            </a:r>
          </a:p>
          <a:p>
            <a:pPr>
              <a:buFont typeface="Wingdings" panose="05000000000000000000" pitchFamily="2" charset="2"/>
              <a:buChar char="Ø"/>
            </a:pPr>
            <a:r>
              <a:rPr lang="en-US" altLang="nl-NL" sz="2000" dirty="0">
                <a:solidFill>
                  <a:srgbClr val="002060"/>
                </a:solidFill>
              </a:rPr>
              <a:t>HbA1c 64 mmol/mol (8%), LDL 2.5 mmol/l, triglyc 3.4 mmol/l</a:t>
            </a:r>
          </a:p>
          <a:p>
            <a:endParaRPr lang="nl-NL" altLang="nl-NL" sz="2000" dirty="0">
              <a:solidFill>
                <a:srgbClr val="002060"/>
              </a:solidFill>
            </a:endParaRPr>
          </a:p>
          <a:p>
            <a:pPr>
              <a:buFont typeface="Wingdings" panose="05000000000000000000" pitchFamily="2" charset="2"/>
              <a:buChar char="Ø"/>
            </a:pPr>
            <a:r>
              <a:rPr lang="en-US" altLang="nl-NL" sz="2000" dirty="0">
                <a:solidFill>
                  <a:srgbClr val="002060"/>
                </a:solidFill>
              </a:rPr>
              <a:t>Medicatie</a:t>
            </a:r>
          </a:p>
          <a:p>
            <a:pPr lvl="1">
              <a:buFont typeface="Wingdings" panose="05000000000000000000" pitchFamily="2" charset="2"/>
              <a:buChar char="Ø"/>
            </a:pPr>
            <a:r>
              <a:rPr lang="en-US" altLang="nl-NL" sz="2000" dirty="0">
                <a:solidFill>
                  <a:srgbClr val="002060"/>
                </a:solidFill>
              </a:rPr>
              <a:t>Da</a:t>
            </a:r>
            <a:r>
              <a:rPr lang="nl-NL" sz="2000" dirty="0" err="1">
                <a:solidFill>
                  <a:srgbClr val="002060"/>
                </a:solidFill>
              </a:rPr>
              <a:t>pagliflozine</a:t>
            </a:r>
            <a:r>
              <a:rPr lang="nl-NL" sz="2000" dirty="0">
                <a:solidFill>
                  <a:srgbClr val="002060"/>
                </a:solidFill>
              </a:rPr>
              <a:t> 1 </a:t>
            </a:r>
            <a:r>
              <a:rPr lang="nl-NL" sz="2000" dirty="0" err="1">
                <a:solidFill>
                  <a:srgbClr val="002060"/>
                </a:solidFill>
              </a:rPr>
              <a:t>dd</a:t>
            </a:r>
            <a:r>
              <a:rPr lang="nl-NL" sz="2000" dirty="0">
                <a:solidFill>
                  <a:srgbClr val="002060"/>
                </a:solidFill>
              </a:rPr>
              <a:t> 10 mg</a:t>
            </a:r>
            <a:endParaRPr lang="en-US" altLang="nl-NL" sz="2000" dirty="0">
              <a:solidFill>
                <a:srgbClr val="002060"/>
              </a:solidFill>
            </a:endParaRPr>
          </a:p>
          <a:p>
            <a:pPr lvl="1">
              <a:buFont typeface="Wingdings" panose="05000000000000000000" pitchFamily="2" charset="2"/>
              <a:buChar char="Ø"/>
            </a:pPr>
            <a:r>
              <a:rPr lang="en-US" altLang="nl-NL" sz="2000" dirty="0">
                <a:solidFill>
                  <a:srgbClr val="002060"/>
                </a:solidFill>
              </a:rPr>
              <a:t>Metformine 1000 mg 2dd, </a:t>
            </a:r>
            <a:r>
              <a:rPr lang="en-US" altLang="nl-NL" sz="2000" dirty="0" err="1">
                <a:solidFill>
                  <a:srgbClr val="002060"/>
                </a:solidFill>
              </a:rPr>
              <a:t>gliclazide</a:t>
            </a:r>
            <a:r>
              <a:rPr lang="en-US" altLang="nl-NL" sz="2000" dirty="0">
                <a:solidFill>
                  <a:srgbClr val="002060"/>
                </a:solidFill>
              </a:rPr>
              <a:t> 2dd 80mg</a:t>
            </a:r>
          </a:p>
          <a:p>
            <a:pPr lvl="1">
              <a:buFont typeface="Wingdings" panose="05000000000000000000" pitchFamily="2" charset="2"/>
              <a:buChar char="Ø"/>
            </a:pPr>
            <a:r>
              <a:rPr lang="en-US" altLang="nl-NL" sz="2000" dirty="0">
                <a:solidFill>
                  <a:srgbClr val="002060"/>
                </a:solidFill>
              </a:rPr>
              <a:t>Middellangwerkend insuline (vóór </a:t>
            </a:r>
            <a:r>
              <a:rPr lang="en-US" altLang="nl-NL" sz="2000" dirty="0" err="1">
                <a:solidFill>
                  <a:srgbClr val="002060"/>
                </a:solidFill>
              </a:rPr>
              <a:t>slapen</a:t>
            </a:r>
            <a:r>
              <a:rPr lang="en-US" altLang="nl-NL" sz="2000" dirty="0">
                <a:solidFill>
                  <a:srgbClr val="002060"/>
                </a:solidFill>
              </a:rPr>
              <a:t>) 36EH</a:t>
            </a:r>
          </a:p>
          <a:p>
            <a:pPr lvl="1">
              <a:buFont typeface="Wingdings" panose="05000000000000000000" pitchFamily="2" charset="2"/>
              <a:buChar char="Ø"/>
            </a:pPr>
            <a:r>
              <a:rPr lang="en-US" altLang="nl-NL" sz="2000" dirty="0" err="1">
                <a:solidFill>
                  <a:srgbClr val="002060"/>
                </a:solidFill>
              </a:rPr>
              <a:t>Statine</a:t>
            </a:r>
            <a:r>
              <a:rPr lang="en-US" altLang="nl-NL" sz="2000" dirty="0">
                <a:solidFill>
                  <a:srgbClr val="002060"/>
                </a:solidFill>
              </a:rPr>
              <a:t> 40 mg, acetylsalicylzuur, ACE-</a:t>
            </a:r>
            <a:r>
              <a:rPr lang="en-US" altLang="nl-NL" sz="2000" dirty="0" err="1">
                <a:solidFill>
                  <a:srgbClr val="002060"/>
                </a:solidFill>
              </a:rPr>
              <a:t>remmer</a:t>
            </a:r>
            <a:r>
              <a:rPr lang="en-US" altLang="nl-NL" sz="2000" dirty="0">
                <a:solidFill>
                  <a:srgbClr val="002060"/>
                </a:solidFill>
              </a:rPr>
              <a:t> met </a:t>
            </a:r>
            <a:r>
              <a:rPr lang="en-US" altLang="nl-NL" sz="2000" dirty="0" err="1">
                <a:solidFill>
                  <a:srgbClr val="002060"/>
                </a:solidFill>
              </a:rPr>
              <a:t>diureticum</a:t>
            </a:r>
            <a:r>
              <a:rPr lang="en-US" altLang="nl-NL" sz="2000" dirty="0">
                <a:solidFill>
                  <a:srgbClr val="002060"/>
                </a:solidFill>
              </a:rPr>
              <a:t> en </a:t>
            </a:r>
            <a:r>
              <a:rPr lang="en-US" altLang="nl-NL" sz="2000" dirty="0" err="1">
                <a:solidFill>
                  <a:srgbClr val="002060"/>
                </a:solidFill>
              </a:rPr>
              <a:t>betablokker</a:t>
            </a:r>
            <a:endParaRPr lang="en-US" altLang="nl-NL" sz="2000" dirty="0">
              <a:solidFill>
                <a:srgbClr val="002060"/>
              </a:solidFill>
            </a:endParaRPr>
          </a:p>
          <a:p>
            <a:pPr marL="0" indent="0">
              <a:buNone/>
            </a:pPr>
            <a:endParaRPr lang="nl-NL" altLang="nl-NL" sz="2400" dirty="0"/>
          </a:p>
          <a:p>
            <a:endParaRPr lang="nl-NL" altLang="nl-NL" sz="2400" dirty="0"/>
          </a:p>
        </p:txBody>
      </p:sp>
      <p:pic>
        <p:nvPicPr>
          <p:cNvPr id="10" name="Picture 3">
            <a:extLst>
              <a:ext uri="{FF2B5EF4-FFF2-40B4-BE49-F238E27FC236}">
                <a16:creationId xmlns:a16="http://schemas.microsoft.com/office/drawing/2014/main" id="{2B9CB792-122B-4677-A306-C0C5762815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23F214D0-36B7-46C7-B123-43BA4D9799D6}"/>
              </a:ext>
            </a:extLst>
          </p:cNvPr>
          <p:cNvPicPr>
            <a:picLocks noChangeAspect="1"/>
          </p:cNvPicPr>
          <p:nvPr/>
        </p:nvPicPr>
        <p:blipFill>
          <a:blip r:embed="rId4"/>
          <a:stretch>
            <a:fillRect/>
          </a:stretch>
        </p:blipFill>
        <p:spPr>
          <a:xfrm>
            <a:off x="2474997" y="5697218"/>
            <a:ext cx="6553768" cy="755970"/>
          </a:xfrm>
          <a:prstGeom prst="rect">
            <a:avLst/>
          </a:prstGeom>
        </p:spPr>
      </p:pic>
    </p:spTree>
    <p:extLst>
      <p:ext uri="{BB962C8B-B14F-4D97-AF65-F5344CB8AC3E}">
        <p14:creationId xmlns:p14="http://schemas.microsoft.com/office/powerpoint/2010/main" val="3328972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57</a:t>
            </a:fld>
            <a:endParaRPr lang="fr-FR"/>
          </a:p>
        </p:txBody>
      </p:sp>
      <p:sp>
        <p:nvSpPr>
          <p:cNvPr id="10242" name="Title 1"/>
          <p:cNvSpPr>
            <a:spLocks noGrp="1"/>
          </p:cNvSpPr>
          <p:nvPr>
            <p:ph type="title" idx="4294967295"/>
          </p:nvPr>
        </p:nvSpPr>
        <p:spPr>
          <a:xfrm>
            <a:off x="0" y="131763"/>
            <a:ext cx="10515600" cy="1325562"/>
          </a:xfrm>
        </p:spPr>
        <p:txBody>
          <a:bodyPr/>
          <a:lstStyle/>
          <a:p>
            <a:r>
              <a:rPr lang="en-US" altLang="nl-NL" b="1" dirty="0">
                <a:solidFill>
                  <a:schemeClr val="accent6">
                    <a:lumMod val="75000"/>
                  </a:schemeClr>
                </a:solidFill>
              </a:rPr>
              <a:t> Casus 3: aanpassen medicatie</a:t>
            </a:r>
            <a:endParaRPr lang="nl-NL" altLang="nl-NL" b="1" dirty="0">
              <a:solidFill>
                <a:schemeClr val="accent6">
                  <a:lumMod val="75000"/>
                </a:schemeClr>
              </a:solidFill>
            </a:endParaRPr>
          </a:p>
        </p:txBody>
      </p:sp>
      <p:sp>
        <p:nvSpPr>
          <p:cNvPr id="10243" name="Content Placeholder 2"/>
          <p:cNvSpPr>
            <a:spLocks noGrp="1"/>
          </p:cNvSpPr>
          <p:nvPr>
            <p:ph idx="4294967295"/>
          </p:nvPr>
        </p:nvSpPr>
        <p:spPr>
          <a:xfrm>
            <a:off x="0" y="1562099"/>
            <a:ext cx="7515225" cy="4424363"/>
          </a:xfrm>
        </p:spPr>
        <p:txBody>
          <a:bodyPr/>
          <a:lstStyle/>
          <a:p>
            <a:pPr marL="0" indent="0">
              <a:buNone/>
            </a:pPr>
            <a:endParaRPr lang="nl-NL" altLang="nl-NL" sz="2400" dirty="0"/>
          </a:p>
          <a:p>
            <a:endParaRPr lang="nl-NL" altLang="nl-NL" sz="2400" dirty="0"/>
          </a:p>
        </p:txBody>
      </p:sp>
      <p:sp>
        <p:nvSpPr>
          <p:cNvPr id="4" name="Tekstvak 3">
            <a:extLst>
              <a:ext uri="{FF2B5EF4-FFF2-40B4-BE49-F238E27FC236}">
                <a16:creationId xmlns:a16="http://schemas.microsoft.com/office/drawing/2014/main" id="{5C198C02-2AE0-450D-8421-AE9DA62BF51E}"/>
              </a:ext>
            </a:extLst>
          </p:cNvPr>
          <p:cNvSpPr txBox="1"/>
          <p:nvPr/>
        </p:nvSpPr>
        <p:spPr>
          <a:xfrm>
            <a:off x="561110" y="1809750"/>
            <a:ext cx="10876911" cy="5047536"/>
          </a:xfrm>
          <a:prstGeom prst="rect">
            <a:avLst/>
          </a:prstGeom>
          <a:noFill/>
        </p:spPr>
        <p:txBody>
          <a:bodyPr wrap="square" rtlCol="0">
            <a:spAutoFit/>
          </a:bodyPr>
          <a:lstStyle/>
          <a:p>
            <a:pPr marL="342900" indent="-342900">
              <a:buFont typeface="Wingdings" panose="05000000000000000000" pitchFamily="2" charset="2"/>
              <a:buChar char="§"/>
            </a:pPr>
            <a:r>
              <a:rPr lang="en-US" altLang="nl-NL" sz="2000" b="1" dirty="0">
                <a:solidFill>
                  <a:srgbClr val="002060"/>
                </a:solidFill>
              </a:rPr>
              <a:t>Ontbijt</a:t>
            </a:r>
          </a:p>
          <a:p>
            <a:pPr marL="342900" indent="-342900">
              <a:buFont typeface="Wingdings" panose="05000000000000000000" pitchFamily="2" charset="2"/>
              <a:buChar char="Ø"/>
            </a:pPr>
            <a:r>
              <a:rPr lang="en-US" altLang="nl-NL" sz="2000" dirty="0" err="1">
                <a:solidFill>
                  <a:srgbClr val="002060"/>
                </a:solidFill>
              </a:rPr>
              <a:t>metformine</a:t>
            </a:r>
            <a:r>
              <a:rPr lang="en-US" altLang="nl-NL" sz="2000" dirty="0">
                <a:solidFill>
                  <a:srgbClr val="002060"/>
                </a:solidFill>
              </a:rPr>
              <a:t> 500 mg</a:t>
            </a:r>
          </a:p>
          <a:p>
            <a:pPr marL="342900" indent="-342900">
              <a:buFont typeface="Wingdings" panose="05000000000000000000" pitchFamily="2" charset="2"/>
              <a:buChar char="Ø"/>
            </a:pPr>
            <a:r>
              <a:rPr lang="en-US" altLang="nl-NL" sz="2000" dirty="0">
                <a:solidFill>
                  <a:srgbClr val="002060"/>
                </a:solidFill>
              </a:rPr>
              <a:t>gliclazide 40mg</a:t>
            </a:r>
          </a:p>
          <a:p>
            <a:endParaRPr lang="en-US" altLang="nl-NL" sz="2000" dirty="0">
              <a:solidFill>
                <a:srgbClr val="002060"/>
              </a:solidFill>
            </a:endParaRPr>
          </a:p>
          <a:p>
            <a:pPr marL="342900" indent="-342900">
              <a:buFont typeface="Wingdings" panose="05000000000000000000" pitchFamily="2" charset="2"/>
              <a:buChar char="§"/>
            </a:pPr>
            <a:r>
              <a:rPr lang="en-US" altLang="nl-NL" sz="2000" b="1" dirty="0" err="1">
                <a:solidFill>
                  <a:srgbClr val="002060"/>
                </a:solidFill>
              </a:rPr>
              <a:t>Avondeten</a:t>
            </a:r>
            <a:endParaRPr lang="en-US" altLang="nl-NL" sz="2000" b="1" dirty="0">
              <a:solidFill>
                <a:srgbClr val="002060"/>
              </a:solidFill>
            </a:endParaRPr>
          </a:p>
          <a:p>
            <a:pPr marL="342900" indent="-342900">
              <a:buFont typeface="Wingdings" panose="05000000000000000000" pitchFamily="2" charset="2"/>
              <a:buChar char="Ø"/>
            </a:pPr>
            <a:r>
              <a:rPr lang="en-US" altLang="nl-NL" sz="2000" dirty="0">
                <a:solidFill>
                  <a:srgbClr val="002060"/>
                </a:solidFill>
              </a:rPr>
              <a:t>da</a:t>
            </a:r>
            <a:r>
              <a:rPr lang="nl-NL" sz="2000" dirty="0" err="1">
                <a:solidFill>
                  <a:srgbClr val="002060"/>
                </a:solidFill>
              </a:rPr>
              <a:t>pagliflozine</a:t>
            </a:r>
            <a:r>
              <a:rPr lang="nl-NL" sz="2000" dirty="0">
                <a:solidFill>
                  <a:srgbClr val="002060"/>
                </a:solidFill>
              </a:rPr>
              <a:t> 1 </a:t>
            </a:r>
            <a:r>
              <a:rPr lang="nl-NL" sz="2000" dirty="0" err="1">
                <a:solidFill>
                  <a:srgbClr val="002060"/>
                </a:solidFill>
              </a:rPr>
              <a:t>dd</a:t>
            </a:r>
            <a:r>
              <a:rPr lang="nl-NL" sz="2000" dirty="0">
                <a:solidFill>
                  <a:srgbClr val="002060"/>
                </a:solidFill>
              </a:rPr>
              <a:t> 10 mg STOP </a:t>
            </a:r>
            <a:r>
              <a:rPr lang="nl-NL" sz="2000" dirty="0" err="1">
                <a:solidFill>
                  <a:srgbClr val="002060"/>
                </a:solidFill>
              </a:rPr>
              <a:t>ivm</a:t>
            </a:r>
            <a:r>
              <a:rPr lang="nl-NL" sz="2000" dirty="0">
                <a:solidFill>
                  <a:srgbClr val="002060"/>
                </a:solidFill>
              </a:rPr>
              <a:t> risico op dehydratie en al gebruik diureticum</a:t>
            </a:r>
            <a:endParaRPr lang="en-US" altLang="nl-NL" sz="2000" b="1" dirty="0">
              <a:solidFill>
                <a:srgbClr val="002060"/>
              </a:solidFill>
            </a:endParaRPr>
          </a:p>
          <a:p>
            <a:pPr marL="342900" indent="-342900">
              <a:buFont typeface="Wingdings" panose="05000000000000000000" pitchFamily="2" charset="2"/>
              <a:buChar char="Ø"/>
            </a:pPr>
            <a:r>
              <a:rPr lang="en-US" altLang="nl-NL" sz="2000" dirty="0">
                <a:solidFill>
                  <a:srgbClr val="002060"/>
                </a:solidFill>
              </a:rPr>
              <a:t>metformine 1000mg</a:t>
            </a:r>
          </a:p>
          <a:p>
            <a:pPr marL="342900" indent="-342900">
              <a:buFont typeface="Wingdings" panose="05000000000000000000" pitchFamily="2" charset="2"/>
              <a:buChar char="Ø"/>
            </a:pPr>
            <a:r>
              <a:rPr lang="en-US" altLang="nl-NL" sz="2000" dirty="0">
                <a:solidFill>
                  <a:srgbClr val="002060"/>
                </a:solidFill>
              </a:rPr>
              <a:t>gliclazide 80mg</a:t>
            </a:r>
          </a:p>
          <a:p>
            <a:endParaRPr lang="en-US" altLang="nl-NL" sz="2000" dirty="0">
              <a:solidFill>
                <a:srgbClr val="002060"/>
              </a:solidFill>
            </a:endParaRPr>
          </a:p>
          <a:p>
            <a:pPr marL="342900" indent="-342900">
              <a:buFont typeface="Wingdings" panose="05000000000000000000" pitchFamily="2" charset="2"/>
              <a:buChar char="§"/>
            </a:pPr>
            <a:r>
              <a:rPr lang="en-US" altLang="nl-NL" sz="2000" b="1" dirty="0" err="1">
                <a:solidFill>
                  <a:srgbClr val="002060"/>
                </a:solidFill>
              </a:rPr>
              <a:t>Slapen</a:t>
            </a:r>
            <a:endParaRPr lang="en-US" altLang="nl-NL" sz="2000" b="1" dirty="0">
              <a:solidFill>
                <a:srgbClr val="002060"/>
              </a:solidFill>
            </a:endParaRPr>
          </a:p>
          <a:p>
            <a:pPr marL="342900" indent="-342900">
              <a:buFont typeface="Wingdings" panose="05000000000000000000" pitchFamily="2" charset="2"/>
              <a:buChar char="Ø"/>
            </a:pPr>
            <a:r>
              <a:rPr lang="en-US" altLang="nl-NL" sz="2000" dirty="0">
                <a:solidFill>
                  <a:srgbClr val="002060"/>
                </a:solidFill>
              </a:rPr>
              <a:t>Middellangwerkend insuline 28 EH (obv de </a:t>
            </a:r>
            <a:r>
              <a:rPr lang="en-US" altLang="nl-NL" sz="2000" dirty="0" err="1">
                <a:solidFill>
                  <a:srgbClr val="002060"/>
                </a:solidFill>
              </a:rPr>
              <a:t>dagcurve</a:t>
            </a:r>
            <a:r>
              <a:rPr lang="en-US" altLang="nl-NL" sz="2000" dirty="0">
                <a:solidFill>
                  <a:srgbClr val="002060"/>
                </a:solidFill>
              </a:rPr>
              <a:t> </a:t>
            </a:r>
            <a:r>
              <a:rPr lang="en-US" altLang="nl-NL" sz="2000" dirty="0" err="1">
                <a:solidFill>
                  <a:srgbClr val="002060"/>
                </a:solidFill>
              </a:rPr>
              <a:t>evt</a:t>
            </a:r>
            <a:r>
              <a:rPr lang="en-US" altLang="nl-NL" sz="2000" dirty="0">
                <a:solidFill>
                  <a:srgbClr val="002060"/>
                </a:solidFill>
              </a:rPr>
              <a:t>. </a:t>
            </a:r>
            <a:r>
              <a:rPr lang="en-US" altLang="nl-NL" sz="2000" dirty="0" err="1">
                <a:solidFill>
                  <a:srgbClr val="002060"/>
                </a:solidFill>
              </a:rPr>
              <a:t>Ophogen</a:t>
            </a:r>
            <a:r>
              <a:rPr lang="en-US" altLang="nl-NL" sz="2000" dirty="0">
                <a:solidFill>
                  <a:srgbClr val="002060"/>
                </a:solidFill>
              </a:rPr>
              <a:t>)</a:t>
            </a:r>
          </a:p>
          <a:p>
            <a:endParaRPr lang="en-US" altLang="nl-NL" sz="2400" dirty="0">
              <a:solidFill>
                <a:srgbClr val="002060"/>
              </a:solidFill>
            </a:endParaRPr>
          </a:p>
          <a:p>
            <a:pPr marL="342900" indent="-342900">
              <a:buFont typeface="Wingdings" panose="05000000000000000000" pitchFamily="2" charset="2"/>
              <a:buChar char="§"/>
            </a:pPr>
            <a:r>
              <a:rPr lang="en-US" altLang="nl-NL" sz="2000" dirty="0">
                <a:solidFill>
                  <a:srgbClr val="002060"/>
                </a:solidFill>
              </a:rPr>
              <a:t>Statine 40 mg, acetylsalicylzuur, ACE-</a:t>
            </a:r>
            <a:r>
              <a:rPr lang="en-US" altLang="nl-NL" sz="2000" dirty="0" err="1">
                <a:solidFill>
                  <a:srgbClr val="002060"/>
                </a:solidFill>
              </a:rPr>
              <a:t>remmer</a:t>
            </a:r>
            <a:r>
              <a:rPr lang="en-US" altLang="nl-NL" sz="2000" dirty="0">
                <a:solidFill>
                  <a:srgbClr val="002060"/>
                </a:solidFill>
              </a:rPr>
              <a:t> met </a:t>
            </a:r>
            <a:r>
              <a:rPr lang="en-US" altLang="nl-NL" sz="2000" dirty="0" err="1">
                <a:solidFill>
                  <a:srgbClr val="002060"/>
                </a:solidFill>
              </a:rPr>
              <a:t>diureticum</a:t>
            </a:r>
            <a:r>
              <a:rPr lang="en-US" altLang="nl-NL" sz="2000" dirty="0">
                <a:solidFill>
                  <a:srgbClr val="002060"/>
                </a:solidFill>
              </a:rPr>
              <a:t> en </a:t>
            </a:r>
            <a:r>
              <a:rPr lang="en-US" altLang="nl-NL" sz="2000" dirty="0" err="1">
                <a:solidFill>
                  <a:srgbClr val="002060"/>
                </a:solidFill>
              </a:rPr>
              <a:t>betablokker</a:t>
            </a:r>
            <a:r>
              <a:rPr lang="en-US" altLang="nl-NL" sz="2000" dirty="0">
                <a:solidFill>
                  <a:srgbClr val="002060"/>
                </a:solidFill>
              </a:rPr>
              <a:t>*</a:t>
            </a:r>
          </a:p>
          <a:p>
            <a:pPr lvl="1" algn="ctr"/>
            <a:endParaRPr lang="en-US" altLang="nl-NL" sz="2000" i="1" dirty="0">
              <a:solidFill>
                <a:srgbClr val="002060"/>
              </a:solidFill>
            </a:endParaRPr>
          </a:p>
          <a:p>
            <a:pPr algn="ctr"/>
            <a:r>
              <a:rPr lang="en-US" altLang="nl-NL" sz="2000" b="1" i="1" dirty="0">
                <a:solidFill>
                  <a:srgbClr val="002060"/>
                </a:solidFill>
              </a:rPr>
              <a:t>*NB: matig gereguleerd, betablokker, cave hypo-unawareness</a:t>
            </a:r>
            <a:r>
              <a:rPr lang="en-US" altLang="nl-NL" sz="2000" b="1" dirty="0">
                <a:solidFill>
                  <a:srgbClr val="002060"/>
                </a:solidFill>
              </a:rPr>
              <a:t>!</a:t>
            </a:r>
          </a:p>
          <a:p>
            <a:endParaRPr lang="nl-NL" dirty="0"/>
          </a:p>
        </p:txBody>
      </p:sp>
      <p:pic>
        <p:nvPicPr>
          <p:cNvPr id="10" name="Picture 3">
            <a:extLst>
              <a:ext uri="{FF2B5EF4-FFF2-40B4-BE49-F238E27FC236}">
                <a16:creationId xmlns:a16="http://schemas.microsoft.com/office/drawing/2014/main" id="{0C40B5FB-9C90-409B-8D7A-C1A7DAEA25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0248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58</a:t>
            </a:fld>
            <a:endParaRPr lang="fr-F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4 </a:t>
            </a:r>
          </a:p>
        </p:txBody>
      </p:sp>
      <p:sp>
        <p:nvSpPr>
          <p:cNvPr id="10243" name="Content Placeholder 2"/>
          <p:cNvSpPr>
            <a:spLocks noGrp="1"/>
          </p:cNvSpPr>
          <p:nvPr>
            <p:ph idx="4294967295"/>
          </p:nvPr>
        </p:nvSpPr>
        <p:spPr>
          <a:xfrm>
            <a:off x="561110" y="1667439"/>
            <a:ext cx="9912351" cy="5029200"/>
          </a:xfrm>
        </p:spPr>
        <p:txBody>
          <a:bodyPr/>
          <a:lstStyle/>
          <a:p>
            <a:pPr marL="0" indent="0">
              <a:buNone/>
            </a:pPr>
            <a:r>
              <a:rPr lang="en-US" altLang="nl-NL" sz="2400" b="1" dirty="0">
                <a:solidFill>
                  <a:srgbClr val="002060"/>
                </a:solidFill>
              </a:rPr>
              <a:t>De heer Mahdaoui (36 jaar), mgl LADA</a:t>
            </a:r>
          </a:p>
          <a:p>
            <a:pPr>
              <a:buFont typeface="Wingdings" panose="05000000000000000000" pitchFamily="2" charset="2"/>
              <a:buChar char="Ø"/>
            </a:pPr>
            <a:r>
              <a:rPr lang="en-US" altLang="nl-NL" sz="2000" dirty="0" err="1">
                <a:solidFill>
                  <a:srgbClr val="002060"/>
                </a:solidFill>
              </a:rPr>
              <a:t>Overgewicht</a:t>
            </a:r>
            <a:r>
              <a:rPr lang="en-US" altLang="nl-NL" sz="2000" dirty="0">
                <a:solidFill>
                  <a:srgbClr val="002060"/>
                </a:solidFill>
              </a:rPr>
              <a:t> (BMI 27 kg/m2)</a:t>
            </a:r>
          </a:p>
          <a:p>
            <a:pPr>
              <a:buFont typeface="Wingdings" panose="05000000000000000000" pitchFamily="2" charset="2"/>
              <a:buChar char="Ø"/>
            </a:pPr>
            <a:r>
              <a:rPr lang="en-US" altLang="nl-NL" sz="2000" dirty="0">
                <a:solidFill>
                  <a:srgbClr val="002060"/>
                </a:solidFill>
              </a:rPr>
              <a:t>HbA1c 56mmol/mol (7.2%), LDL 2.8 mmol/l, triglyc 3.4 mmol/l</a:t>
            </a:r>
          </a:p>
          <a:p>
            <a:endParaRPr lang="nl-NL" altLang="nl-NL" sz="2000" dirty="0">
              <a:solidFill>
                <a:srgbClr val="002060"/>
              </a:solidFill>
            </a:endParaRPr>
          </a:p>
          <a:p>
            <a:pPr>
              <a:buFont typeface="Wingdings" panose="05000000000000000000" pitchFamily="2" charset="2"/>
              <a:buChar char="Ø"/>
            </a:pPr>
            <a:r>
              <a:rPr lang="en-US" altLang="nl-NL" sz="2000" dirty="0">
                <a:solidFill>
                  <a:srgbClr val="002060"/>
                </a:solidFill>
              </a:rPr>
              <a:t>Medicatie</a:t>
            </a:r>
          </a:p>
          <a:p>
            <a:pPr lvl="1">
              <a:buFont typeface="Wingdings" panose="05000000000000000000" pitchFamily="2" charset="2"/>
              <a:buChar char="Ø"/>
            </a:pPr>
            <a:r>
              <a:rPr lang="en-US" altLang="nl-NL" sz="2000" dirty="0">
                <a:solidFill>
                  <a:srgbClr val="002060"/>
                </a:solidFill>
              </a:rPr>
              <a:t>Metformine 1000 mg 2dd</a:t>
            </a:r>
          </a:p>
          <a:p>
            <a:pPr lvl="1">
              <a:buFont typeface="Wingdings" panose="05000000000000000000" pitchFamily="2" charset="2"/>
              <a:buChar char="Ø"/>
            </a:pPr>
            <a:r>
              <a:rPr lang="en-US" altLang="nl-NL" sz="2000" dirty="0">
                <a:solidFill>
                  <a:srgbClr val="002060"/>
                </a:solidFill>
              </a:rPr>
              <a:t>Mix-insuline (ontbijt en avondeten) 24-16E</a:t>
            </a:r>
          </a:p>
          <a:p>
            <a:pPr lvl="1">
              <a:buFont typeface="Wingdings" panose="05000000000000000000" pitchFamily="2" charset="2"/>
              <a:buChar char="Ø"/>
            </a:pPr>
            <a:r>
              <a:rPr lang="en-US" altLang="nl-NL" sz="2000" dirty="0">
                <a:solidFill>
                  <a:srgbClr val="002060"/>
                </a:solidFill>
              </a:rPr>
              <a:t>Statine 40 mg</a:t>
            </a:r>
          </a:p>
          <a:p>
            <a:pPr marL="0" indent="0">
              <a:buNone/>
            </a:pPr>
            <a:endParaRPr lang="nl-NL" altLang="nl-NL" sz="2400" dirty="0"/>
          </a:p>
        </p:txBody>
      </p:sp>
      <p:pic>
        <p:nvPicPr>
          <p:cNvPr id="10" name="Picture 3">
            <a:extLst>
              <a:ext uri="{FF2B5EF4-FFF2-40B4-BE49-F238E27FC236}">
                <a16:creationId xmlns:a16="http://schemas.microsoft.com/office/drawing/2014/main" id="{0FCB5F81-71E5-4934-9DC3-DE5755FA4D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5BF93743-8F1F-4BFD-BF15-41286CC55EC6}"/>
              </a:ext>
            </a:extLst>
          </p:cNvPr>
          <p:cNvPicPr>
            <a:picLocks noChangeAspect="1"/>
          </p:cNvPicPr>
          <p:nvPr/>
        </p:nvPicPr>
        <p:blipFill>
          <a:blip r:embed="rId4"/>
          <a:stretch>
            <a:fillRect/>
          </a:stretch>
        </p:blipFill>
        <p:spPr>
          <a:xfrm>
            <a:off x="2237352" y="5680417"/>
            <a:ext cx="6559865" cy="755970"/>
          </a:xfrm>
          <a:prstGeom prst="rect">
            <a:avLst/>
          </a:prstGeom>
        </p:spPr>
      </p:pic>
    </p:spTree>
    <p:extLst>
      <p:ext uri="{BB962C8B-B14F-4D97-AF65-F5344CB8AC3E}">
        <p14:creationId xmlns:p14="http://schemas.microsoft.com/office/powerpoint/2010/main" val="3972217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59</a:t>
            </a:fld>
            <a:endParaRPr lang="fr-FR"/>
          </a:p>
        </p:txBody>
      </p:sp>
      <p:sp>
        <p:nvSpPr>
          <p:cNvPr id="10242" name="Title 1"/>
          <p:cNvSpPr>
            <a:spLocks noGrp="1"/>
          </p:cNvSpPr>
          <p:nvPr>
            <p:ph type="title" idx="4294967295"/>
          </p:nvPr>
        </p:nvSpPr>
        <p:spPr>
          <a:xfrm>
            <a:off x="0" y="131763"/>
            <a:ext cx="10515600" cy="1325562"/>
          </a:xfrm>
        </p:spPr>
        <p:txBody>
          <a:bodyPr/>
          <a:lstStyle/>
          <a:p>
            <a:r>
              <a:rPr lang="en-US" altLang="nl-NL" b="1" dirty="0">
                <a:solidFill>
                  <a:schemeClr val="accent6">
                    <a:lumMod val="75000"/>
                  </a:schemeClr>
                </a:solidFill>
              </a:rPr>
              <a:t>  Casus 4: aanpassen medicatie</a:t>
            </a:r>
            <a:endParaRPr lang="nl-NL" altLang="nl-NL" b="1" dirty="0">
              <a:solidFill>
                <a:schemeClr val="accent6">
                  <a:lumMod val="75000"/>
                </a:schemeClr>
              </a:solidFill>
            </a:endParaRPr>
          </a:p>
        </p:txBody>
      </p:sp>
      <p:sp>
        <p:nvSpPr>
          <p:cNvPr id="10243" name="Content Placeholder 2"/>
          <p:cNvSpPr>
            <a:spLocks noGrp="1"/>
          </p:cNvSpPr>
          <p:nvPr>
            <p:ph idx="4294967295"/>
          </p:nvPr>
        </p:nvSpPr>
        <p:spPr>
          <a:xfrm>
            <a:off x="561110" y="1667439"/>
            <a:ext cx="9912351" cy="5029200"/>
          </a:xfrm>
        </p:spPr>
        <p:txBody>
          <a:bodyPr/>
          <a:lstStyle/>
          <a:p>
            <a:pPr>
              <a:buFont typeface="Wingdings" panose="05000000000000000000" pitchFamily="2" charset="2"/>
              <a:buChar char="§"/>
            </a:pPr>
            <a:endParaRPr lang="en-US" altLang="nl-NL" sz="2000" dirty="0">
              <a:solidFill>
                <a:srgbClr val="002060"/>
              </a:solidFill>
            </a:endParaRPr>
          </a:p>
          <a:p>
            <a:pPr>
              <a:buFont typeface="Wingdings" panose="05000000000000000000" pitchFamily="2" charset="2"/>
              <a:buChar char="§"/>
            </a:pPr>
            <a:r>
              <a:rPr lang="en-US" altLang="nl-NL" sz="2000" dirty="0">
                <a:solidFill>
                  <a:srgbClr val="002060"/>
                </a:solidFill>
              </a:rPr>
              <a:t>Metformine</a:t>
            </a:r>
          </a:p>
          <a:p>
            <a:pPr>
              <a:buFont typeface="Wingdings" pitchFamily="2" charset="2"/>
              <a:buChar char="Ø"/>
            </a:pPr>
            <a:r>
              <a:rPr lang="en-US" altLang="nl-NL" sz="2000" dirty="0">
                <a:solidFill>
                  <a:srgbClr val="002060"/>
                </a:solidFill>
              </a:rPr>
              <a:t>Ontbijt 500 mg (1000mg)</a:t>
            </a:r>
          </a:p>
          <a:p>
            <a:pPr>
              <a:buFont typeface="Wingdings" pitchFamily="2" charset="2"/>
              <a:buChar char="Ø"/>
            </a:pPr>
            <a:r>
              <a:rPr lang="en-US" altLang="nl-NL" sz="2000" dirty="0" err="1">
                <a:solidFill>
                  <a:srgbClr val="002060"/>
                </a:solidFill>
              </a:rPr>
              <a:t>Avondeten</a:t>
            </a:r>
            <a:r>
              <a:rPr lang="en-US" altLang="nl-NL" sz="2000" dirty="0">
                <a:solidFill>
                  <a:srgbClr val="002060"/>
                </a:solidFill>
              </a:rPr>
              <a:t> 1000 mg</a:t>
            </a:r>
          </a:p>
          <a:p>
            <a:pPr marL="0" indent="0">
              <a:buNone/>
            </a:pPr>
            <a:endParaRPr lang="en-US" altLang="nl-NL" sz="2000" dirty="0">
              <a:solidFill>
                <a:srgbClr val="002060"/>
              </a:solidFill>
            </a:endParaRPr>
          </a:p>
          <a:p>
            <a:pPr>
              <a:buFont typeface="Wingdings" panose="05000000000000000000" pitchFamily="2" charset="2"/>
              <a:buChar char="§"/>
            </a:pPr>
            <a:r>
              <a:rPr lang="en-US" altLang="nl-NL" sz="2000" dirty="0">
                <a:solidFill>
                  <a:srgbClr val="002060"/>
                </a:solidFill>
              </a:rPr>
              <a:t>Insuline: </a:t>
            </a:r>
          </a:p>
          <a:p>
            <a:pPr lvl="1">
              <a:buFont typeface="Wingdings" panose="05000000000000000000" pitchFamily="2" charset="2"/>
              <a:buChar char="Ø"/>
            </a:pPr>
            <a:r>
              <a:rPr lang="en-US" altLang="nl-NL" sz="2000" dirty="0">
                <a:solidFill>
                  <a:srgbClr val="002060"/>
                </a:solidFill>
              </a:rPr>
              <a:t>Ontbijt: 8E ultrakortwerkend (30% van mix dosis)</a:t>
            </a:r>
          </a:p>
          <a:p>
            <a:pPr lvl="1">
              <a:buFont typeface="Wingdings" panose="05000000000000000000" pitchFamily="2" charset="2"/>
              <a:buChar char="Ø"/>
            </a:pPr>
            <a:r>
              <a:rPr lang="en-US" altLang="nl-NL" sz="2000" dirty="0">
                <a:solidFill>
                  <a:srgbClr val="002060"/>
                </a:solidFill>
              </a:rPr>
              <a:t>Avondeten: 16E mixinsuline (evt. iets meer bij meer eten dan </a:t>
            </a:r>
            <a:r>
              <a:rPr lang="en-US" altLang="nl-NL" sz="2000" dirty="0" err="1">
                <a:solidFill>
                  <a:srgbClr val="002060"/>
                </a:solidFill>
              </a:rPr>
              <a:t>normaal</a:t>
            </a:r>
            <a:r>
              <a:rPr lang="en-US" altLang="nl-NL" sz="2000" dirty="0">
                <a:solidFill>
                  <a:srgbClr val="002060"/>
                </a:solidFill>
              </a:rPr>
              <a:t>)</a:t>
            </a:r>
          </a:p>
          <a:p>
            <a:pPr lvl="1">
              <a:buFont typeface="Wingdings" panose="05000000000000000000" pitchFamily="2" charset="2"/>
              <a:buChar char="Ø"/>
            </a:pPr>
            <a:endParaRPr lang="en-US" altLang="nl-NL" sz="2000" dirty="0">
              <a:solidFill>
                <a:srgbClr val="002060"/>
              </a:solidFill>
            </a:endParaRPr>
          </a:p>
          <a:p>
            <a:pPr lvl="1">
              <a:buFont typeface="Wingdings" panose="05000000000000000000" pitchFamily="2" charset="2"/>
              <a:buChar char="Ø"/>
            </a:pPr>
            <a:r>
              <a:rPr lang="en-US" altLang="nl-NL" sz="2000" dirty="0" err="1">
                <a:solidFill>
                  <a:srgbClr val="002060"/>
                </a:solidFill>
              </a:rPr>
              <a:t>Alternatief</a:t>
            </a:r>
            <a:r>
              <a:rPr lang="en-US" altLang="nl-NL" sz="2000" dirty="0">
                <a:solidFill>
                  <a:srgbClr val="002060"/>
                </a:solidFill>
              </a:rPr>
              <a:t>: </a:t>
            </a:r>
            <a:r>
              <a:rPr lang="en-US" altLang="nl-NL" sz="2000" dirty="0" err="1">
                <a:solidFill>
                  <a:srgbClr val="002060"/>
                </a:solidFill>
              </a:rPr>
              <a:t>ochtenddosis</a:t>
            </a:r>
            <a:r>
              <a:rPr lang="en-US" altLang="nl-NL" sz="2000" dirty="0">
                <a:solidFill>
                  <a:srgbClr val="002060"/>
                </a:solidFill>
              </a:rPr>
              <a:t> en </a:t>
            </a:r>
            <a:r>
              <a:rPr lang="en-US" altLang="nl-NL" sz="2000" dirty="0" err="1">
                <a:solidFill>
                  <a:srgbClr val="002060"/>
                </a:solidFill>
              </a:rPr>
              <a:t>avonddosis</a:t>
            </a:r>
            <a:r>
              <a:rPr lang="en-US" altLang="nl-NL" sz="2000" dirty="0">
                <a:solidFill>
                  <a:srgbClr val="002060"/>
                </a:solidFill>
              </a:rPr>
              <a:t> </a:t>
            </a:r>
            <a:r>
              <a:rPr lang="en-US" altLang="nl-NL" sz="2000" dirty="0" err="1">
                <a:solidFill>
                  <a:srgbClr val="002060"/>
                </a:solidFill>
              </a:rPr>
              <a:t>omdraaien</a:t>
            </a:r>
            <a:r>
              <a:rPr lang="en-US" altLang="nl-NL" sz="2000" dirty="0">
                <a:solidFill>
                  <a:srgbClr val="002060"/>
                </a:solidFill>
              </a:rPr>
              <a:t> 12-16E </a:t>
            </a:r>
            <a:r>
              <a:rPr lang="en-US" altLang="nl-NL" sz="2000" dirty="0" err="1">
                <a:solidFill>
                  <a:srgbClr val="002060"/>
                </a:solidFill>
              </a:rPr>
              <a:t>bij</a:t>
            </a:r>
            <a:r>
              <a:rPr lang="en-US" altLang="nl-NL" sz="2000" dirty="0">
                <a:solidFill>
                  <a:srgbClr val="002060"/>
                </a:solidFill>
              </a:rPr>
              <a:t> </a:t>
            </a:r>
            <a:r>
              <a:rPr lang="en-US" altLang="nl-NL" sz="2000" dirty="0" err="1">
                <a:solidFill>
                  <a:srgbClr val="002060"/>
                </a:solidFill>
              </a:rPr>
              <a:t>ontbijt</a:t>
            </a:r>
            <a:r>
              <a:rPr lang="en-US" altLang="nl-NL" sz="2000" dirty="0">
                <a:solidFill>
                  <a:srgbClr val="002060"/>
                </a:solidFill>
              </a:rPr>
              <a:t> en 24E </a:t>
            </a:r>
            <a:r>
              <a:rPr lang="en-US" altLang="nl-NL" sz="2000" dirty="0" err="1">
                <a:solidFill>
                  <a:srgbClr val="002060"/>
                </a:solidFill>
              </a:rPr>
              <a:t>bij</a:t>
            </a:r>
            <a:r>
              <a:rPr lang="en-US" altLang="nl-NL" sz="2000" dirty="0">
                <a:solidFill>
                  <a:srgbClr val="002060"/>
                </a:solidFill>
              </a:rPr>
              <a:t> </a:t>
            </a:r>
            <a:r>
              <a:rPr lang="en-US" altLang="nl-NL" sz="2000" dirty="0" err="1">
                <a:solidFill>
                  <a:srgbClr val="002060"/>
                </a:solidFill>
              </a:rPr>
              <a:t>avondeten</a:t>
            </a:r>
            <a:endParaRPr lang="en-US" altLang="nl-NL" sz="2000" dirty="0">
              <a:solidFill>
                <a:srgbClr val="002060"/>
              </a:solidFill>
            </a:endParaRPr>
          </a:p>
          <a:p>
            <a:pPr lvl="1">
              <a:buFont typeface="Wingdings" panose="05000000000000000000" pitchFamily="2" charset="2"/>
              <a:buChar char="Ø"/>
            </a:pPr>
            <a:endParaRPr lang="en-US" altLang="nl-NL" sz="2000" dirty="0">
              <a:solidFill>
                <a:srgbClr val="002060"/>
              </a:solidFill>
            </a:endParaRPr>
          </a:p>
          <a:p>
            <a:pPr marL="457200" lvl="1" indent="0">
              <a:buNone/>
            </a:pPr>
            <a:endParaRPr lang="en-US" altLang="nl-NL" dirty="0"/>
          </a:p>
          <a:p>
            <a:pPr marL="0" indent="0">
              <a:buNone/>
            </a:pPr>
            <a:endParaRPr lang="nl-NL" altLang="nl-NL" sz="2400" dirty="0"/>
          </a:p>
        </p:txBody>
      </p:sp>
      <p:pic>
        <p:nvPicPr>
          <p:cNvPr id="10" name="Picture 3">
            <a:extLst>
              <a:ext uri="{FF2B5EF4-FFF2-40B4-BE49-F238E27FC236}">
                <a16:creationId xmlns:a16="http://schemas.microsoft.com/office/drawing/2014/main" id="{3D99269F-6471-4293-AA39-1E9355A60E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6348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114182" y="3067050"/>
            <a:ext cx="2823209" cy="707886"/>
          </a:xfrm>
          <a:prstGeom prst="rect">
            <a:avLst/>
          </a:prstGeom>
          <a:noFill/>
        </p:spPr>
        <p:txBody>
          <a:bodyPr wrap="none" rtlCol="0">
            <a:spAutoFit/>
          </a:bodyPr>
          <a:lstStyle/>
          <a:p>
            <a:pPr algn="ctr"/>
            <a:r>
              <a:rPr lang="nl-NL" sz="4000" b="1" dirty="0">
                <a:solidFill>
                  <a:schemeClr val="accent6">
                    <a:lumMod val="75000"/>
                  </a:schemeClr>
                </a:solidFill>
              </a:rPr>
              <a:t>RAMADAN</a:t>
            </a: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14922" y="0"/>
            <a:ext cx="2497255" cy="176680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6</a:t>
            </a:fld>
            <a:endParaRPr lang="fr-F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60</a:t>
            </a:fld>
            <a:endParaRPr lang="fr-FR"/>
          </a:p>
        </p:txBody>
      </p:sp>
      <p:sp>
        <p:nvSpPr>
          <p:cNvPr id="10242" name="Title 1"/>
          <p:cNvSpPr>
            <a:spLocks noGrp="1"/>
          </p:cNvSpPr>
          <p:nvPr>
            <p:ph type="title" idx="4294967295"/>
          </p:nvPr>
        </p:nvSpPr>
        <p:spPr>
          <a:xfrm>
            <a:off x="0" y="131763"/>
            <a:ext cx="10515600" cy="1325562"/>
          </a:xfrm>
        </p:spPr>
        <p:txBody>
          <a:bodyPr/>
          <a:lstStyle/>
          <a:p>
            <a:r>
              <a:rPr lang="nl-NL" altLang="nl-NL" b="1" dirty="0">
                <a:solidFill>
                  <a:schemeClr val="accent6">
                    <a:lumMod val="75000"/>
                  </a:schemeClr>
                </a:solidFill>
              </a:rPr>
              <a:t> Casus 5</a:t>
            </a:r>
          </a:p>
        </p:txBody>
      </p:sp>
      <p:sp>
        <p:nvSpPr>
          <p:cNvPr id="10243" name="Content Placeholder 2"/>
          <p:cNvSpPr>
            <a:spLocks noGrp="1"/>
          </p:cNvSpPr>
          <p:nvPr>
            <p:ph idx="4294967295"/>
          </p:nvPr>
        </p:nvSpPr>
        <p:spPr>
          <a:xfrm>
            <a:off x="432833" y="1639679"/>
            <a:ext cx="9912351" cy="5029200"/>
          </a:xfrm>
        </p:spPr>
        <p:txBody>
          <a:bodyPr/>
          <a:lstStyle/>
          <a:p>
            <a:pPr marL="0" indent="0">
              <a:buNone/>
            </a:pPr>
            <a:r>
              <a:rPr lang="en-US" altLang="nl-NL" sz="2400" b="1" dirty="0">
                <a:solidFill>
                  <a:srgbClr val="002060"/>
                </a:solidFill>
              </a:rPr>
              <a:t>De heer Gezik (46 jaar), T2DM</a:t>
            </a:r>
          </a:p>
          <a:p>
            <a:pPr>
              <a:buFont typeface="Wingdings" panose="05000000000000000000" pitchFamily="2" charset="2"/>
              <a:buChar char="Ø"/>
            </a:pPr>
            <a:r>
              <a:rPr lang="en-US" altLang="nl-NL" sz="2000" dirty="0">
                <a:solidFill>
                  <a:srgbClr val="002060"/>
                </a:solidFill>
              </a:rPr>
              <a:t>Obesitas (BMI 38 kg/m2)</a:t>
            </a:r>
          </a:p>
          <a:p>
            <a:pPr>
              <a:buFont typeface="Wingdings" panose="05000000000000000000" pitchFamily="2" charset="2"/>
              <a:buChar char="Ø"/>
            </a:pPr>
            <a:r>
              <a:rPr lang="en-US" altLang="nl-NL" sz="2000" dirty="0">
                <a:solidFill>
                  <a:srgbClr val="002060"/>
                </a:solidFill>
              </a:rPr>
              <a:t>HbA1c 58mmol/mol (7,5%), LDL 2.8 mmol/l, triglyc 3.4 mmol/l </a:t>
            </a:r>
          </a:p>
          <a:p>
            <a:endParaRPr lang="en-US" altLang="nl-NL" sz="2000" dirty="0">
              <a:solidFill>
                <a:srgbClr val="002060"/>
              </a:solidFill>
            </a:endParaRPr>
          </a:p>
          <a:p>
            <a:pPr>
              <a:buFont typeface="Wingdings" panose="05000000000000000000" pitchFamily="2" charset="2"/>
              <a:buChar char="Ø"/>
            </a:pPr>
            <a:r>
              <a:rPr lang="en-US" altLang="nl-NL" sz="2000" dirty="0">
                <a:solidFill>
                  <a:srgbClr val="002060"/>
                </a:solidFill>
              </a:rPr>
              <a:t>Medicatie</a:t>
            </a:r>
          </a:p>
          <a:p>
            <a:pPr lvl="1">
              <a:buFont typeface="Wingdings" panose="05000000000000000000" pitchFamily="2" charset="2"/>
              <a:buChar char="Ø"/>
            </a:pPr>
            <a:r>
              <a:rPr lang="en-US" altLang="nl-NL" sz="2000" dirty="0">
                <a:solidFill>
                  <a:srgbClr val="002060"/>
                </a:solidFill>
              </a:rPr>
              <a:t>metformine 1000 mg 2dd</a:t>
            </a:r>
          </a:p>
          <a:p>
            <a:pPr lvl="1">
              <a:buFont typeface="Wingdings" panose="05000000000000000000" pitchFamily="2" charset="2"/>
              <a:buChar char="Ø"/>
            </a:pPr>
            <a:r>
              <a:rPr lang="en-US" altLang="nl-NL" sz="2000" dirty="0">
                <a:solidFill>
                  <a:srgbClr val="002060"/>
                </a:solidFill>
              </a:rPr>
              <a:t>gliclazide 80mg (ontbijt en avondeten)</a:t>
            </a:r>
          </a:p>
          <a:p>
            <a:pPr lvl="1">
              <a:buFont typeface="Wingdings" panose="05000000000000000000" pitchFamily="2" charset="2"/>
              <a:buChar char="Ø"/>
            </a:pPr>
            <a:r>
              <a:rPr lang="en-US" altLang="nl-NL" sz="2000" dirty="0">
                <a:solidFill>
                  <a:srgbClr val="002060"/>
                </a:solidFill>
              </a:rPr>
              <a:t>GLP-1 analoog (ochtend)</a:t>
            </a:r>
          </a:p>
          <a:p>
            <a:pPr lvl="1">
              <a:buFont typeface="Wingdings" panose="05000000000000000000" pitchFamily="2" charset="2"/>
              <a:buChar char="Ø"/>
            </a:pPr>
            <a:r>
              <a:rPr lang="en-US" altLang="nl-NL" sz="2000" dirty="0">
                <a:solidFill>
                  <a:srgbClr val="002060"/>
                </a:solidFill>
              </a:rPr>
              <a:t>statine 40</a:t>
            </a:r>
          </a:p>
          <a:p>
            <a:endParaRPr lang="en-US" altLang="nl-NL" dirty="0"/>
          </a:p>
        </p:txBody>
      </p:sp>
      <p:sp>
        <p:nvSpPr>
          <p:cNvPr id="76804" name="Rectangle 4"/>
          <p:cNvSpPr>
            <a:spLocks noChangeArrowheads="1"/>
          </p:cNvSpPr>
          <p:nvPr/>
        </p:nvSpPr>
        <p:spPr bwMode="auto">
          <a:xfrm>
            <a:off x="2855914" y="5589588"/>
            <a:ext cx="7056437" cy="792162"/>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eaLnBrk="1" hangingPunct="1">
              <a:spcBef>
                <a:spcPct val="0"/>
              </a:spcBef>
              <a:buFontTx/>
              <a:buNone/>
            </a:pPr>
            <a:endParaRPr lang="en-US" altLang="nl-NL" sz="1800"/>
          </a:p>
        </p:txBody>
      </p:sp>
      <p:sp>
        <p:nvSpPr>
          <p:cNvPr id="10245" name="Text Box 5"/>
          <p:cNvSpPr txBox="1">
            <a:spLocks noChangeArrowheads="1"/>
          </p:cNvSpPr>
          <p:nvPr/>
        </p:nvSpPr>
        <p:spPr bwMode="auto">
          <a:xfrm>
            <a:off x="3071814" y="5661026"/>
            <a:ext cx="6408737"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3200">
                <a:solidFill>
                  <a:schemeClr val="tx1"/>
                </a:solidFill>
                <a:latin typeface="Arial" panose="020B0604020202020204" pitchFamily="34" charset="0"/>
              </a:defRPr>
            </a:lvl2pPr>
            <a:lvl3pPr marL="1143000" indent="-228600" eaLnBrk="0" hangingPunct="0">
              <a:spcBef>
                <a:spcPct val="20000"/>
              </a:spcBef>
              <a:buChar char="•"/>
              <a:defRPr sz="3200">
                <a:solidFill>
                  <a:schemeClr val="tx1"/>
                </a:solidFill>
                <a:latin typeface="Arial" panose="020B0604020202020204" pitchFamily="34" charset="0"/>
              </a:defRPr>
            </a:lvl3pPr>
            <a:lvl4pPr marL="1600200" indent="-228600" eaLnBrk="0" hangingPunct="0">
              <a:spcBef>
                <a:spcPct val="20000"/>
              </a:spcBef>
              <a:buChar char="–"/>
              <a:defRPr sz="3200">
                <a:solidFill>
                  <a:schemeClr val="tx1"/>
                </a:solidFill>
                <a:latin typeface="Arial" panose="020B0604020202020204" pitchFamily="34" charset="0"/>
              </a:defRPr>
            </a:lvl4pPr>
            <a:lvl5pPr marL="2057400" indent="-228600" eaLnBrk="0" hangingPunct="0">
              <a:spcBef>
                <a:spcPct val="20000"/>
              </a:spcBef>
              <a:buChar char="»"/>
              <a:defRPr sz="3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defRPr>
            </a:lvl9pPr>
          </a:lstStyle>
          <a:p>
            <a:pPr algn="ctr" eaLnBrk="1" hangingPunct="1">
              <a:spcBef>
                <a:spcPct val="50000"/>
              </a:spcBef>
              <a:buFontTx/>
              <a:buNone/>
            </a:pPr>
            <a:r>
              <a:rPr lang="en-US" altLang="nl-NL" sz="2800" dirty="0">
                <a:solidFill>
                  <a:schemeClr val="bg1"/>
                </a:solidFill>
              </a:rPr>
              <a:t>ZOU KUNNEN VASTEN</a:t>
            </a:r>
          </a:p>
        </p:txBody>
      </p:sp>
      <p:pic>
        <p:nvPicPr>
          <p:cNvPr id="10" name="Picture 3">
            <a:extLst>
              <a:ext uri="{FF2B5EF4-FFF2-40B4-BE49-F238E27FC236}">
                <a16:creationId xmlns:a16="http://schemas.microsoft.com/office/drawing/2014/main" id="{83E38B96-B383-415F-92A7-3CE6404210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4269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61</a:t>
            </a:fld>
            <a:endParaRPr lang="fr-FR"/>
          </a:p>
        </p:txBody>
      </p:sp>
      <p:sp>
        <p:nvSpPr>
          <p:cNvPr id="10242" name="Title 1"/>
          <p:cNvSpPr>
            <a:spLocks noGrp="1"/>
          </p:cNvSpPr>
          <p:nvPr>
            <p:ph type="title" idx="4294967295"/>
          </p:nvPr>
        </p:nvSpPr>
        <p:spPr>
          <a:xfrm>
            <a:off x="0" y="131763"/>
            <a:ext cx="10515600" cy="1325562"/>
          </a:xfrm>
        </p:spPr>
        <p:txBody>
          <a:bodyPr/>
          <a:lstStyle/>
          <a:p>
            <a:r>
              <a:rPr lang="en-US" altLang="nl-NL" b="1" dirty="0">
                <a:solidFill>
                  <a:schemeClr val="accent6">
                    <a:lumMod val="75000"/>
                  </a:schemeClr>
                </a:solidFill>
              </a:rPr>
              <a:t> Casus 5: </a:t>
            </a:r>
            <a:r>
              <a:rPr lang="en-US" altLang="nl-NL" b="1" dirty="0" err="1">
                <a:solidFill>
                  <a:schemeClr val="accent6">
                    <a:lumMod val="75000"/>
                  </a:schemeClr>
                </a:solidFill>
              </a:rPr>
              <a:t>aanpassing</a:t>
            </a:r>
            <a:r>
              <a:rPr lang="en-US" altLang="nl-NL" b="1" dirty="0">
                <a:solidFill>
                  <a:schemeClr val="accent6">
                    <a:lumMod val="75000"/>
                  </a:schemeClr>
                </a:solidFill>
              </a:rPr>
              <a:t> medicatie</a:t>
            </a:r>
            <a:endParaRPr lang="nl-NL" altLang="nl-NL" b="1" dirty="0">
              <a:solidFill>
                <a:srgbClr val="C00000"/>
              </a:solidFill>
            </a:endParaRPr>
          </a:p>
        </p:txBody>
      </p:sp>
      <p:sp>
        <p:nvSpPr>
          <p:cNvPr id="10243" name="Content Placeholder 2"/>
          <p:cNvSpPr>
            <a:spLocks noGrp="1"/>
          </p:cNvSpPr>
          <p:nvPr>
            <p:ph idx="4294967295"/>
          </p:nvPr>
        </p:nvSpPr>
        <p:spPr>
          <a:xfrm>
            <a:off x="432833" y="1639679"/>
            <a:ext cx="9912351" cy="5029200"/>
          </a:xfrm>
        </p:spPr>
        <p:txBody>
          <a:bodyPr>
            <a:normAutofit/>
          </a:bodyPr>
          <a:lstStyle/>
          <a:p>
            <a:pPr marL="457200" lvl="1" indent="0">
              <a:buNone/>
            </a:pPr>
            <a:r>
              <a:rPr lang="en-US" altLang="nl-NL" sz="2000" b="1" i="1" dirty="0">
                <a:solidFill>
                  <a:srgbClr val="002060"/>
                </a:solidFill>
              </a:rPr>
              <a:t>Metformine 1000 mg 2dd</a:t>
            </a:r>
          </a:p>
          <a:p>
            <a:pPr lvl="2">
              <a:buFont typeface="Wingdings" panose="05000000000000000000" pitchFamily="2" charset="2"/>
              <a:buChar char="Ø"/>
            </a:pPr>
            <a:r>
              <a:rPr lang="en-US" altLang="nl-NL" sz="2000" dirty="0">
                <a:solidFill>
                  <a:srgbClr val="002060"/>
                </a:solidFill>
              </a:rPr>
              <a:t>ontbijt: 500-1000 mg</a:t>
            </a:r>
          </a:p>
          <a:p>
            <a:pPr lvl="2">
              <a:buFont typeface="Wingdings" panose="05000000000000000000" pitchFamily="2" charset="2"/>
              <a:buChar char="Ø"/>
            </a:pPr>
            <a:r>
              <a:rPr lang="en-US" altLang="nl-NL" sz="2000" dirty="0">
                <a:solidFill>
                  <a:srgbClr val="002060"/>
                </a:solidFill>
              </a:rPr>
              <a:t>middag: overslaan</a:t>
            </a:r>
          </a:p>
          <a:p>
            <a:pPr lvl="2">
              <a:buFont typeface="Wingdings" panose="05000000000000000000" pitchFamily="2" charset="2"/>
              <a:buChar char="Ø"/>
            </a:pPr>
            <a:r>
              <a:rPr lang="en-US" altLang="nl-NL" sz="2000" dirty="0">
                <a:solidFill>
                  <a:srgbClr val="002060"/>
                </a:solidFill>
              </a:rPr>
              <a:t>avondeten: 1000 mg</a:t>
            </a:r>
          </a:p>
          <a:p>
            <a:pPr lvl="2"/>
            <a:endParaRPr lang="en-US" altLang="nl-NL" sz="2000" dirty="0">
              <a:solidFill>
                <a:srgbClr val="002060"/>
              </a:solidFill>
            </a:endParaRPr>
          </a:p>
          <a:p>
            <a:pPr marL="457200" lvl="1" indent="0">
              <a:buNone/>
            </a:pPr>
            <a:r>
              <a:rPr lang="en-US" altLang="nl-NL" sz="2000" b="1" i="1" dirty="0">
                <a:solidFill>
                  <a:srgbClr val="002060"/>
                </a:solidFill>
              </a:rPr>
              <a:t>Gliclazide</a:t>
            </a:r>
          </a:p>
          <a:p>
            <a:pPr lvl="2">
              <a:buFont typeface="Wingdings" panose="05000000000000000000" pitchFamily="2" charset="2"/>
              <a:buChar char="Ø"/>
            </a:pPr>
            <a:r>
              <a:rPr lang="en-US" altLang="nl-NL" sz="2000" dirty="0">
                <a:solidFill>
                  <a:srgbClr val="002060"/>
                </a:solidFill>
              </a:rPr>
              <a:t>Ontbijt: 40mg</a:t>
            </a:r>
          </a:p>
          <a:p>
            <a:pPr lvl="2">
              <a:buFont typeface="Wingdings" panose="05000000000000000000" pitchFamily="2" charset="2"/>
              <a:buChar char="Ø"/>
            </a:pPr>
            <a:r>
              <a:rPr lang="en-US" altLang="nl-NL" sz="2000" dirty="0">
                <a:solidFill>
                  <a:srgbClr val="002060"/>
                </a:solidFill>
              </a:rPr>
              <a:t>Avondeten: 80mg</a:t>
            </a:r>
          </a:p>
          <a:p>
            <a:pPr marL="457200" lvl="1" indent="0">
              <a:buNone/>
            </a:pPr>
            <a:endParaRPr lang="en-US" altLang="nl-NL" sz="2000" dirty="0">
              <a:solidFill>
                <a:srgbClr val="002060"/>
              </a:solidFill>
            </a:endParaRPr>
          </a:p>
          <a:p>
            <a:pPr marL="457200" lvl="1" indent="0">
              <a:buNone/>
            </a:pPr>
            <a:r>
              <a:rPr lang="en-US" altLang="nl-NL" sz="2000" b="1" i="1" dirty="0">
                <a:solidFill>
                  <a:srgbClr val="002060"/>
                </a:solidFill>
              </a:rPr>
              <a:t>GLP-1 analoog </a:t>
            </a:r>
          </a:p>
          <a:p>
            <a:pPr lvl="2">
              <a:buFont typeface="Wingdings" panose="05000000000000000000" pitchFamily="2" charset="2"/>
              <a:buChar char="Ø"/>
            </a:pPr>
            <a:r>
              <a:rPr lang="en-US" altLang="nl-NL" sz="2000" dirty="0">
                <a:solidFill>
                  <a:srgbClr val="002060"/>
                </a:solidFill>
              </a:rPr>
              <a:t>tijdstip evt. verplaatsen naar avond</a:t>
            </a:r>
          </a:p>
          <a:p>
            <a:pPr marL="0" indent="0">
              <a:buNone/>
            </a:pPr>
            <a:endParaRPr lang="en-US" altLang="nl-NL" sz="2400" dirty="0"/>
          </a:p>
          <a:p>
            <a:endParaRPr lang="en-US" altLang="nl-NL" dirty="0"/>
          </a:p>
        </p:txBody>
      </p:sp>
      <p:pic>
        <p:nvPicPr>
          <p:cNvPr id="7" name="Picture 3">
            <a:extLst>
              <a:ext uri="{FF2B5EF4-FFF2-40B4-BE49-F238E27FC236}">
                <a16:creationId xmlns:a16="http://schemas.microsoft.com/office/drawing/2014/main" id="{68375ACA-F145-48E2-A3E5-DB147473A3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4694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62</a:t>
            </a:fld>
            <a:endParaRPr lang="fr-FR"/>
          </a:p>
        </p:txBody>
      </p:sp>
      <p:sp>
        <p:nvSpPr>
          <p:cNvPr id="10242" name="Title 1"/>
          <p:cNvSpPr>
            <a:spLocks noGrp="1"/>
          </p:cNvSpPr>
          <p:nvPr>
            <p:ph type="title" idx="4294967295"/>
          </p:nvPr>
        </p:nvSpPr>
        <p:spPr>
          <a:xfrm>
            <a:off x="0" y="131763"/>
            <a:ext cx="10515600" cy="1325562"/>
          </a:xfrm>
        </p:spPr>
        <p:txBody>
          <a:bodyPr/>
          <a:lstStyle/>
          <a:p>
            <a:r>
              <a:rPr lang="en-US" altLang="nl-NL" b="1" dirty="0">
                <a:solidFill>
                  <a:schemeClr val="accent6">
                    <a:lumMod val="75000"/>
                  </a:schemeClr>
                </a:solidFill>
              </a:rPr>
              <a:t> Take home message (1)</a:t>
            </a:r>
            <a:endParaRPr lang="nl-NL" altLang="nl-NL" b="1" dirty="0">
              <a:solidFill>
                <a:schemeClr val="accent6">
                  <a:lumMod val="75000"/>
                </a:schemeClr>
              </a:solidFill>
            </a:endParaRPr>
          </a:p>
        </p:txBody>
      </p:sp>
      <p:sp>
        <p:nvSpPr>
          <p:cNvPr id="10243" name="Content Placeholder 2"/>
          <p:cNvSpPr>
            <a:spLocks noGrp="1"/>
          </p:cNvSpPr>
          <p:nvPr>
            <p:ph idx="4294967295"/>
          </p:nvPr>
        </p:nvSpPr>
        <p:spPr>
          <a:xfrm>
            <a:off x="432833" y="1639679"/>
            <a:ext cx="9912351" cy="5029200"/>
          </a:xfrm>
        </p:spPr>
        <p:txBody>
          <a:bodyPr>
            <a:normAutofit/>
          </a:bodyPr>
          <a:lstStyle/>
          <a:p>
            <a:pPr>
              <a:buFont typeface="Courier New" panose="02070309020205020404" pitchFamily="49" charset="0"/>
              <a:buChar char="o"/>
            </a:pPr>
            <a:r>
              <a:rPr lang="en-US" altLang="nl-NL" sz="2200" dirty="0">
                <a:solidFill>
                  <a:schemeClr val="accent1">
                    <a:lumMod val="50000"/>
                  </a:schemeClr>
                </a:solidFill>
              </a:rPr>
              <a:t>Begin als zorgverlener zelf het gesprek over de Ramadan, start 3 mnd vóór aanvang</a:t>
            </a:r>
          </a:p>
          <a:p>
            <a:pPr>
              <a:buFont typeface="Courier New" panose="02070309020205020404" pitchFamily="49" charset="0"/>
              <a:buChar char="o"/>
            </a:pPr>
            <a:r>
              <a:rPr lang="nl-NL" sz="2200" dirty="0">
                <a:solidFill>
                  <a:schemeClr val="accent1">
                    <a:lumMod val="50000"/>
                  </a:schemeClr>
                </a:solidFill>
              </a:rPr>
              <a:t>Begin met vragen hoe het vorige keer ging met vasten en sluit daarop aan</a:t>
            </a:r>
            <a:endParaRPr lang="en-US" altLang="nl-NL" sz="2200" dirty="0">
              <a:solidFill>
                <a:schemeClr val="accent1">
                  <a:lumMod val="50000"/>
                </a:schemeClr>
              </a:solidFill>
            </a:endParaRPr>
          </a:p>
          <a:p>
            <a:pPr>
              <a:buFont typeface="Courier New" panose="02070309020205020404" pitchFamily="49" charset="0"/>
              <a:buChar char="o"/>
            </a:pPr>
            <a:r>
              <a:rPr lang="en-US" altLang="nl-NL" sz="2200" dirty="0">
                <a:solidFill>
                  <a:schemeClr val="accent1">
                    <a:lumMod val="50000"/>
                  </a:schemeClr>
                </a:solidFill>
              </a:rPr>
              <a:t>Maak een risico-inschatting obv diverse factoren zoals glycaemische instelling, type DM en medicatie en eerdere ervaring met vasten</a:t>
            </a:r>
          </a:p>
          <a:p>
            <a:pPr>
              <a:buFont typeface="Courier New" panose="02070309020205020404" pitchFamily="49" charset="0"/>
              <a:buChar char="o"/>
            </a:pPr>
            <a:r>
              <a:rPr lang="en-US" altLang="nl-NL" sz="2200" dirty="0">
                <a:solidFill>
                  <a:schemeClr val="accent1">
                    <a:lumMod val="50000"/>
                  </a:schemeClr>
                </a:solidFill>
              </a:rPr>
              <a:t>Kom tot gezamenlijke besluitvorming</a:t>
            </a:r>
          </a:p>
          <a:p>
            <a:pPr>
              <a:buFont typeface="Courier New" panose="02070309020205020404" pitchFamily="49" charset="0"/>
              <a:buChar char="o"/>
            </a:pPr>
            <a:r>
              <a:rPr lang="en-US" altLang="nl-NL" sz="2200" dirty="0">
                <a:solidFill>
                  <a:schemeClr val="accent1">
                    <a:lumMod val="50000"/>
                  </a:schemeClr>
                </a:solidFill>
              </a:rPr>
              <a:t>Patiëntenvoorlichting hoeksteen van begeleiding</a:t>
            </a:r>
          </a:p>
          <a:p>
            <a:pPr>
              <a:buFontTx/>
              <a:buChar char="-"/>
            </a:pPr>
            <a:r>
              <a:rPr lang="nl-NL" dirty="0">
                <a:solidFill>
                  <a:schemeClr val="accent1">
                    <a:lumMod val="50000"/>
                  </a:schemeClr>
                </a:solidFill>
              </a:rPr>
              <a:t>Laat patiënt de adviezen herhalen (Teach-back methode)</a:t>
            </a:r>
          </a:p>
          <a:p>
            <a:pPr>
              <a:buFontTx/>
              <a:buChar char="-"/>
            </a:pPr>
            <a:r>
              <a:rPr lang="nl-NL" dirty="0">
                <a:solidFill>
                  <a:schemeClr val="accent1">
                    <a:lumMod val="50000"/>
                  </a:schemeClr>
                </a:solidFill>
              </a:rPr>
              <a:t>Geef eventuele medicatie aanpassing op papier mee </a:t>
            </a:r>
          </a:p>
          <a:p>
            <a:pPr>
              <a:buFontTx/>
              <a:buChar char="-"/>
            </a:pPr>
            <a:r>
              <a:rPr lang="nl-NL" dirty="0">
                <a:solidFill>
                  <a:schemeClr val="accent1">
                    <a:lumMod val="50000"/>
                  </a:schemeClr>
                </a:solidFill>
              </a:rPr>
              <a:t>Voorlichting ook belangrijk voor patiënten die hebben afgezien van vasten</a:t>
            </a:r>
          </a:p>
          <a:p>
            <a:pPr marL="0" lvl="0" indent="0">
              <a:spcBef>
                <a:spcPts val="0"/>
              </a:spcBef>
              <a:buNone/>
              <a:defRPr/>
            </a:pPr>
            <a:endParaRPr lang="nl-NL" altLang="en-US" sz="1600" dirty="0">
              <a:solidFill>
                <a:srgbClr val="1F4E79"/>
              </a:solidFill>
            </a:endParaRPr>
          </a:p>
          <a:p>
            <a:pPr marL="0" indent="0">
              <a:buNone/>
            </a:pPr>
            <a:endParaRPr lang="en-US" altLang="nl-NL" sz="2000" dirty="0">
              <a:solidFill>
                <a:srgbClr val="002060"/>
              </a:solidFill>
            </a:endParaRPr>
          </a:p>
          <a:p>
            <a:pPr>
              <a:buFont typeface="Wingdings" panose="05000000000000000000" pitchFamily="2" charset="2"/>
              <a:buChar char="§"/>
            </a:pPr>
            <a:endParaRPr lang="en-US" altLang="nl-NL" sz="2000" dirty="0">
              <a:solidFill>
                <a:srgbClr val="002060"/>
              </a:solidFill>
            </a:endParaRPr>
          </a:p>
          <a:p>
            <a:pPr marL="0" indent="0">
              <a:buNone/>
            </a:pPr>
            <a:endParaRPr lang="en-US" altLang="nl-NL" dirty="0"/>
          </a:p>
        </p:txBody>
      </p:sp>
      <p:pic>
        <p:nvPicPr>
          <p:cNvPr id="10" name="Picture 3">
            <a:extLst>
              <a:ext uri="{FF2B5EF4-FFF2-40B4-BE49-F238E27FC236}">
                <a16:creationId xmlns:a16="http://schemas.microsoft.com/office/drawing/2014/main" id="{1B112591-2DDA-452F-9CC2-EE2CA9FD52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02982" y="0"/>
            <a:ext cx="2189018" cy="1630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6860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63</a:t>
            </a:fld>
            <a:endParaRPr lang="fr-FR"/>
          </a:p>
        </p:txBody>
      </p:sp>
      <p:sp>
        <p:nvSpPr>
          <p:cNvPr id="10242" name="Title 1"/>
          <p:cNvSpPr>
            <a:spLocks noGrp="1"/>
          </p:cNvSpPr>
          <p:nvPr>
            <p:ph type="title" idx="4294967295"/>
          </p:nvPr>
        </p:nvSpPr>
        <p:spPr>
          <a:xfrm>
            <a:off x="0" y="131763"/>
            <a:ext cx="10515600" cy="1325562"/>
          </a:xfrm>
        </p:spPr>
        <p:txBody>
          <a:bodyPr/>
          <a:lstStyle/>
          <a:p>
            <a:r>
              <a:rPr lang="en-US" altLang="nl-NL" b="1" dirty="0">
                <a:solidFill>
                  <a:schemeClr val="accent6">
                    <a:lumMod val="75000"/>
                  </a:schemeClr>
                </a:solidFill>
              </a:rPr>
              <a:t> Take home message (2)</a:t>
            </a:r>
            <a:endParaRPr lang="nl-NL" altLang="nl-NL" b="1" dirty="0">
              <a:solidFill>
                <a:schemeClr val="accent6">
                  <a:lumMod val="75000"/>
                </a:schemeClr>
              </a:solidFill>
            </a:endParaRPr>
          </a:p>
        </p:txBody>
      </p:sp>
      <p:sp>
        <p:nvSpPr>
          <p:cNvPr id="10243" name="Content Placeholder 2"/>
          <p:cNvSpPr>
            <a:spLocks noGrp="1"/>
          </p:cNvSpPr>
          <p:nvPr>
            <p:ph idx="4294967295"/>
          </p:nvPr>
        </p:nvSpPr>
        <p:spPr>
          <a:xfrm>
            <a:off x="432833" y="1639679"/>
            <a:ext cx="9912351" cy="5029200"/>
          </a:xfrm>
        </p:spPr>
        <p:txBody>
          <a:bodyPr>
            <a:normAutofit/>
          </a:bodyPr>
          <a:lstStyle/>
          <a:p>
            <a:pPr>
              <a:buFont typeface="Courier New" panose="02070309020205020404" pitchFamily="49" charset="0"/>
              <a:buChar char="o"/>
            </a:pPr>
            <a:r>
              <a:rPr lang="en-US" altLang="nl-NL" sz="2200" dirty="0">
                <a:solidFill>
                  <a:schemeClr val="accent1">
                    <a:lumMod val="50000"/>
                  </a:schemeClr>
                </a:solidFill>
              </a:rPr>
              <a:t>Aanpassing dosering insuline en SU-</a:t>
            </a:r>
            <a:r>
              <a:rPr lang="en-US" altLang="nl-NL" sz="2200" dirty="0" err="1">
                <a:solidFill>
                  <a:schemeClr val="accent1">
                    <a:lumMod val="50000"/>
                  </a:schemeClr>
                </a:solidFill>
              </a:rPr>
              <a:t>preparaten</a:t>
            </a:r>
            <a:endParaRPr lang="en-US" altLang="nl-NL" sz="2200" dirty="0">
              <a:solidFill>
                <a:schemeClr val="accent1">
                  <a:lumMod val="50000"/>
                </a:schemeClr>
              </a:solidFill>
            </a:endParaRPr>
          </a:p>
          <a:p>
            <a:pPr>
              <a:buFontTx/>
              <a:buChar char="-"/>
            </a:pPr>
            <a:r>
              <a:rPr lang="en-US" altLang="nl-NL" sz="2200" dirty="0">
                <a:solidFill>
                  <a:schemeClr val="accent1">
                    <a:lumMod val="50000"/>
                  </a:schemeClr>
                </a:solidFill>
                <a:sym typeface="Wingdings" panose="05000000000000000000" pitchFamily="2" charset="2"/>
              </a:rPr>
              <a:t>Informeer altijd of patiënt ontbijt en waaruit dat ontbijt bestaat, dit heeft invloed op dosering van medicate</a:t>
            </a:r>
          </a:p>
          <a:p>
            <a:pPr>
              <a:buFont typeface="Courier New" panose="02070309020205020404" pitchFamily="49" charset="0"/>
              <a:buChar char="o"/>
            </a:pPr>
            <a:r>
              <a:rPr lang="nl-NL" altLang="en-US" sz="2200" dirty="0">
                <a:solidFill>
                  <a:schemeClr val="accent1">
                    <a:lumMod val="50000"/>
                  </a:schemeClr>
                </a:solidFill>
              </a:rPr>
              <a:t>Evaluatie: verloop van het vasten bespreken en leg dit vast in HIS/ EPD</a:t>
            </a:r>
          </a:p>
          <a:p>
            <a:pPr>
              <a:buFont typeface="Courier New" panose="02070309020205020404" pitchFamily="49" charset="0"/>
              <a:buChar char="o"/>
            </a:pPr>
            <a:r>
              <a:rPr lang="nl-NL" sz="2200" dirty="0">
                <a:solidFill>
                  <a:schemeClr val="accent1">
                    <a:lumMod val="50000"/>
                  </a:schemeClr>
                </a:solidFill>
              </a:rPr>
              <a:t>De ramadan kan mogelijkheid bieden om tot gezondere leefstijl en diabetes zelfmanagement te komen middels voorlichting</a:t>
            </a:r>
          </a:p>
          <a:p>
            <a:pPr lvl="0">
              <a:spcBef>
                <a:spcPts val="0"/>
              </a:spcBef>
              <a:buFont typeface="Wingdings" panose="05000000000000000000" pitchFamily="2" charset="2"/>
              <a:buChar char="§"/>
              <a:defRPr/>
            </a:pPr>
            <a:endParaRPr lang="nl-NL" altLang="en-US" sz="1600" dirty="0">
              <a:solidFill>
                <a:srgbClr val="1F4E79"/>
              </a:solidFill>
            </a:endParaRPr>
          </a:p>
          <a:p>
            <a:pPr marL="0" indent="0">
              <a:buNone/>
            </a:pPr>
            <a:endParaRPr lang="en-US" altLang="nl-NL" sz="2000" dirty="0">
              <a:solidFill>
                <a:srgbClr val="002060"/>
              </a:solidFill>
            </a:endParaRPr>
          </a:p>
          <a:p>
            <a:pPr>
              <a:buFont typeface="Wingdings" panose="05000000000000000000" pitchFamily="2" charset="2"/>
              <a:buChar char="§"/>
            </a:pPr>
            <a:endParaRPr lang="en-US" altLang="nl-NL" sz="2000" dirty="0">
              <a:solidFill>
                <a:srgbClr val="002060"/>
              </a:solidFill>
            </a:endParaRPr>
          </a:p>
          <a:p>
            <a:pPr marL="0" indent="0">
              <a:buNone/>
            </a:pPr>
            <a:endParaRPr lang="en-US" altLang="nl-NL" dirty="0"/>
          </a:p>
        </p:txBody>
      </p:sp>
      <p:pic>
        <p:nvPicPr>
          <p:cNvPr id="10" name="Picture 3">
            <a:extLst>
              <a:ext uri="{FF2B5EF4-FFF2-40B4-BE49-F238E27FC236}">
                <a16:creationId xmlns:a16="http://schemas.microsoft.com/office/drawing/2014/main" id="{1B112591-2DDA-452F-9CC2-EE2CA9FD52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6185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4"/>
          <p:cNvSpPr>
            <a:spLocks noGrp="1"/>
          </p:cNvSpPr>
          <p:nvPr>
            <p:ph type="ftr" sz="quarter" idx="11"/>
          </p:nvPr>
        </p:nvSpPr>
        <p:spPr/>
        <p:txBody>
          <a:bodyPr/>
          <a:lstStyle/>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64</a:t>
            </a:fld>
            <a:endParaRPr lang="fr-FR"/>
          </a:p>
        </p:txBody>
      </p:sp>
      <p:sp>
        <p:nvSpPr>
          <p:cNvPr id="10242" name="Title 1"/>
          <p:cNvSpPr>
            <a:spLocks noGrp="1"/>
          </p:cNvSpPr>
          <p:nvPr>
            <p:ph type="title" idx="4294967295"/>
          </p:nvPr>
        </p:nvSpPr>
        <p:spPr>
          <a:xfrm>
            <a:off x="351853" y="183515"/>
            <a:ext cx="10515600" cy="1325562"/>
          </a:xfrm>
        </p:spPr>
        <p:txBody>
          <a:bodyPr/>
          <a:lstStyle/>
          <a:p>
            <a:r>
              <a:rPr lang="en-US" altLang="nl-NL" sz="3200" b="1" dirty="0">
                <a:solidFill>
                  <a:schemeClr val="accent6">
                    <a:lumMod val="75000"/>
                  </a:schemeClr>
                </a:solidFill>
              </a:rPr>
              <a:t>Handig materiaal voor de praktijk</a:t>
            </a:r>
            <a:r>
              <a:rPr lang="nl-NL" altLang="nl-NL" sz="3200" b="1" dirty="0">
                <a:solidFill>
                  <a:schemeClr val="accent6">
                    <a:lumMod val="75000"/>
                  </a:schemeClr>
                </a:solidFill>
              </a:rPr>
              <a:t/>
            </a:r>
            <a:br>
              <a:rPr lang="nl-NL" altLang="nl-NL" sz="3200" b="1" dirty="0">
                <a:solidFill>
                  <a:schemeClr val="accent6">
                    <a:lumMod val="75000"/>
                  </a:schemeClr>
                </a:solidFill>
              </a:rPr>
            </a:br>
            <a:r>
              <a:rPr lang="nl-NL" altLang="nl-NL" sz="2400" b="1" dirty="0">
                <a:solidFill>
                  <a:schemeClr val="accent6">
                    <a:lumMod val="75000"/>
                  </a:schemeClr>
                </a:solidFill>
              </a:rPr>
              <a:t>Medicatieschema en voorlichtingsmateriaal</a:t>
            </a:r>
          </a:p>
        </p:txBody>
      </p:sp>
      <p:sp>
        <p:nvSpPr>
          <p:cNvPr id="10243" name="Content Placeholder 2"/>
          <p:cNvSpPr>
            <a:spLocks noGrp="1"/>
          </p:cNvSpPr>
          <p:nvPr>
            <p:ph idx="4294967295"/>
          </p:nvPr>
        </p:nvSpPr>
        <p:spPr>
          <a:xfrm>
            <a:off x="432833" y="1639679"/>
            <a:ext cx="9912351" cy="5029200"/>
          </a:xfrm>
        </p:spPr>
        <p:txBody>
          <a:bodyPr>
            <a:normAutofit/>
          </a:bodyPr>
          <a:lstStyle/>
          <a:p>
            <a:r>
              <a:rPr lang="en-US" altLang="nl-NL" dirty="0">
                <a:hlinkClick r:id="rId3"/>
              </a:rPr>
              <a:t>www.janvanooyen.nl</a:t>
            </a:r>
            <a:endParaRPr lang="en-US" altLang="nl-NL" dirty="0"/>
          </a:p>
          <a:p>
            <a:r>
              <a:rPr lang="nl-NL" u="sng" dirty="0">
                <a:hlinkClick r:id="rId4"/>
              </a:rPr>
              <a:t>www.diabetesfederatie.nl</a:t>
            </a:r>
            <a:endParaRPr lang="nl-NL" u="sng" dirty="0"/>
          </a:p>
          <a:p>
            <a:pPr marL="0" indent="0">
              <a:buNone/>
            </a:pPr>
            <a:r>
              <a:rPr lang="en-US" altLang="nl-NL" dirty="0"/>
              <a:t>en toolbox Diabetes en ramadan</a:t>
            </a:r>
          </a:p>
          <a:p>
            <a:pPr marL="0" indent="0">
              <a:buNone/>
            </a:pPr>
            <a:endParaRPr lang="en-US" altLang="nl-NL" dirty="0"/>
          </a:p>
        </p:txBody>
      </p:sp>
      <p:pic>
        <p:nvPicPr>
          <p:cNvPr id="7" name="Picture 2" descr="N:\Diabetes Federatie\ZZZ nieuwe structuur N schijf\PROGRAMMALIJNEN\Diabetes &amp; Diversiteit\Diabetes en ramadan\Fase 2 2014\Overzichtsfoto.jpg">
            <a:extLst>
              <a:ext uri="{FF2B5EF4-FFF2-40B4-BE49-F238E27FC236}">
                <a16:creationId xmlns:a16="http://schemas.microsoft.com/office/drawing/2014/main" id="{A12F2DCA-1C93-40D1-A5C0-F1DDE23D4C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7173" y="2105479"/>
            <a:ext cx="5483954" cy="434770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51F5CF43-0806-4D9F-8458-6E42CE7404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Afbeelding 9"/>
          <p:cNvPicPr>
            <a:picLocks noChangeAspect="1"/>
          </p:cNvPicPr>
          <p:nvPr/>
        </p:nvPicPr>
        <p:blipFill>
          <a:blip r:embed="rId7"/>
          <a:stretch>
            <a:fillRect/>
          </a:stretch>
        </p:blipFill>
        <p:spPr>
          <a:xfrm>
            <a:off x="351853" y="3270780"/>
            <a:ext cx="3141328" cy="1766997"/>
          </a:xfrm>
          <a:prstGeom prst="rect">
            <a:avLst/>
          </a:prstGeom>
        </p:spPr>
      </p:pic>
      <p:pic>
        <p:nvPicPr>
          <p:cNvPr id="11" name="Afbeelding 10"/>
          <p:cNvPicPr>
            <a:picLocks noChangeAspect="1"/>
          </p:cNvPicPr>
          <p:nvPr/>
        </p:nvPicPr>
        <p:blipFill>
          <a:blip r:embed="rId8"/>
          <a:stretch>
            <a:fillRect/>
          </a:stretch>
        </p:blipFill>
        <p:spPr>
          <a:xfrm>
            <a:off x="3714495" y="3837523"/>
            <a:ext cx="2391363" cy="2400508"/>
          </a:xfrm>
          <a:prstGeom prst="rect">
            <a:avLst/>
          </a:prstGeom>
        </p:spPr>
      </p:pic>
    </p:spTree>
    <p:extLst>
      <p:ext uri="{BB962C8B-B14F-4D97-AF65-F5344CB8AC3E}">
        <p14:creationId xmlns:p14="http://schemas.microsoft.com/office/powerpoint/2010/main" val="4214074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8FCADF6-F7C3-4DFD-8B78-BB49FE06C4F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AA3849B-42E3-48C3-B17C-2842F53F208D}" type="slidenum">
              <a:rPr kumimoji="0" lang="fr-FR"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65</a:t>
            </a:fld>
            <a:endParaRPr kumimoji="0" lang="fr-FR"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Tekstvak 3">
            <a:extLst>
              <a:ext uri="{FF2B5EF4-FFF2-40B4-BE49-F238E27FC236}">
                <a16:creationId xmlns:a16="http://schemas.microsoft.com/office/drawing/2014/main" id="{487757AA-982A-4361-A514-8126FABA1724}"/>
              </a:ext>
            </a:extLst>
          </p:cNvPr>
          <p:cNvSpPr txBox="1"/>
          <p:nvPr/>
        </p:nvSpPr>
        <p:spPr>
          <a:xfrm>
            <a:off x="172529" y="679572"/>
            <a:ext cx="935103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nl-NL" sz="2800" b="1" i="0" u="none" strike="noStrike" kern="1200" cap="none" spc="0" normalizeH="0" baseline="0" noProof="0" dirty="0">
                <a:ln>
                  <a:noFill/>
                </a:ln>
                <a:solidFill>
                  <a:srgbClr val="DF5327">
                    <a:lumMod val="75000"/>
                  </a:srgbClr>
                </a:solidFill>
                <a:effectLst/>
                <a:uLnTx/>
                <a:uFillTx/>
                <a:latin typeface="Century Gothic" panose="020B0502020202020204"/>
                <a:ea typeface="+mn-ea"/>
                <a:cs typeface="+mn-cs"/>
              </a:rPr>
              <a:t>Nederlandse literatuur voor verdieping</a:t>
            </a:r>
            <a:endParaRPr kumimoji="0" lang="nl-NL" sz="2800" b="1" i="0" u="none" strike="noStrike" kern="1200" cap="none" spc="0" normalizeH="0" baseline="0" noProof="0" dirty="0">
              <a:ln>
                <a:noFill/>
              </a:ln>
              <a:solidFill>
                <a:srgbClr val="DF5327">
                  <a:lumMod val="75000"/>
                </a:srgbClr>
              </a:solidFill>
              <a:effectLst/>
              <a:uLnTx/>
              <a:uFillTx/>
              <a:latin typeface="Century Gothic" panose="020B0502020202020204"/>
              <a:ea typeface="+mn-ea"/>
              <a:cs typeface="+mn-cs"/>
            </a:endParaRPr>
          </a:p>
        </p:txBody>
      </p:sp>
      <p:pic>
        <p:nvPicPr>
          <p:cNvPr id="6" name="Picture 3">
            <a:extLst>
              <a:ext uri="{FF2B5EF4-FFF2-40B4-BE49-F238E27FC236}">
                <a16:creationId xmlns:a16="http://schemas.microsoft.com/office/drawing/2014/main" id="{29DAA575-8DEE-4612-AC2E-720A09860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179170" y="0"/>
            <a:ext cx="2012830"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F806ED80-1B3B-4FD8-97CC-EBC22F8D0AFB}"/>
              </a:ext>
            </a:extLst>
          </p:cNvPr>
          <p:cNvSpPr txBox="1"/>
          <p:nvPr/>
        </p:nvSpPr>
        <p:spPr>
          <a:xfrm>
            <a:off x="280555" y="1905000"/>
            <a:ext cx="11630890" cy="7355860"/>
          </a:xfrm>
          <a:prstGeom prst="rect">
            <a:avLst/>
          </a:prstGeom>
          <a:noFill/>
        </p:spPr>
        <p:txBody>
          <a:bodyPr wrap="square" rtlCol="0">
            <a:spAutoFit/>
          </a:bodyPr>
          <a:lstStyle/>
          <a:p>
            <a:pPr marL="342900" indent="-342900">
              <a:buFont typeface="Wingdings" panose="05000000000000000000" pitchFamily="2" charset="2"/>
              <a:buChar char="Ø"/>
              <a:defRPr/>
            </a:pPr>
            <a:r>
              <a:rPr lang="nl-NL" altLang="en-US" sz="2000" i="1" dirty="0">
                <a:solidFill>
                  <a:srgbClr val="002060"/>
                </a:solidFill>
              </a:rPr>
              <a:t>“I am my own doctor”: A qualitative study of the perspectives and decision-making process of Muslims with diabetes on Ramadan fasting. Bouchareb et al. PLoS One. 2022</a:t>
            </a:r>
          </a:p>
          <a:p>
            <a:pPr>
              <a:defRPr/>
            </a:pPr>
            <a:endParaRPr lang="nl-NL" altLang="en-US" sz="2000" i="1" dirty="0">
              <a:solidFill>
                <a:srgbClr val="002060"/>
              </a:solidFill>
            </a:endParaRPr>
          </a:p>
          <a:p>
            <a:pPr marL="342900" indent="-342900">
              <a:buFont typeface="Wingdings" panose="05000000000000000000" pitchFamily="2" charset="2"/>
              <a:buChar char="Ø"/>
              <a:defRPr/>
            </a:pPr>
            <a:r>
              <a:rPr lang="nl-NL" altLang="en-US" sz="2000" i="1" dirty="0">
                <a:solidFill>
                  <a:srgbClr val="002060"/>
                </a:solidFill>
              </a:rPr>
              <a:t>Diabetes in de Ramadan, een maand van bezieling. Fatima Malki. Tijdschrift voor praktijkondersteuning, juni 2013. nr.3</a:t>
            </a:r>
          </a:p>
          <a:p>
            <a:pPr>
              <a:defRPr/>
            </a:pPr>
            <a:endParaRPr lang="nl-NL" altLang="en-US" sz="2000" i="1" dirty="0">
              <a:solidFill>
                <a:srgbClr val="002060"/>
              </a:solidFill>
            </a:endParaRPr>
          </a:p>
          <a:p>
            <a:pPr marL="342900" indent="-342900">
              <a:buFont typeface="Wingdings" panose="05000000000000000000" pitchFamily="2" charset="2"/>
              <a:buChar char="Ø"/>
              <a:defRPr/>
            </a:pPr>
            <a:r>
              <a:rPr lang="nl-NL" sz="2000" i="1" dirty="0">
                <a:solidFill>
                  <a:srgbClr val="002060"/>
                </a:solidFill>
              </a:rPr>
              <a:t>Ahdi M, Malki F, van Oosten W, Gerdes VE, Meesters EW. Ned Tijdschr Geneeskd. 2008 Aug 23;152(34):1871-4</a:t>
            </a:r>
            <a:endParaRPr lang="nl-NL" altLang="en-US" sz="2000" i="1" dirty="0">
              <a:solidFill>
                <a:srgbClr val="002060"/>
              </a:solidFill>
            </a:endParaRPr>
          </a:p>
          <a:p>
            <a:pPr marL="342900" indent="-342900">
              <a:buFont typeface="Wingdings" panose="05000000000000000000" pitchFamily="2" charset="2"/>
              <a:buChar char="Ø"/>
              <a:defRPr/>
            </a:pPr>
            <a:endParaRPr lang="nl-NL" altLang="en-US" sz="2000" i="1" dirty="0">
              <a:solidFill>
                <a:srgbClr val="002060"/>
              </a:solidFill>
            </a:endParaRPr>
          </a:p>
          <a:p>
            <a:pPr marL="342900" indent="-342900">
              <a:buFont typeface="Wingdings" panose="05000000000000000000" pitchFamily="2" charset="2"/>
              <a:buChar char="Ø"/>
              <a:defRPr/>
            </a:pPr>
            <a:r>
              <a:rPr lang="nl-NL" altLang="en-US" sz="2000" i="1" dirty="0">
                <a:solidFill>
                  <a:srgbClr val="002060"/>
                </a:solidFill>
                <a:hlinkClick r:id="rId4"/>
              </a:rPr>
              <a:t>http://www.huisarts-migrant.nl/ramadan-2/</a:t>
            </a:r>
            <a:endParaRPr lang="nl-NL" altLang="en-US" sz="2000" i="1" dirty="0">
              <a:solidFill>
                <a:srgbClr val="002060"/>
              </a:solidFill>
            </a:endParaRPr>
          </a:p>
          <a:p>
            <a:pPr>
              <a:defRPr/>
            </a:pPr>
            <a:endParaRPr lang="nl-NL" sz="2000" dirty="0"/>
          </a:p>
          <a:p>
            <a:pPr marL="342900" indent="-342900">
              <a:buFont typeface="Wingdings" panose="05000000000000000000" pitchFamily="2" charset="2"/>
              <a:buChar char="Ø"/>
              <a:defRPr/>
            </a:pPr>
            <a:r>
              <a:rPr lang="nl-NL" sz="2000" dirty="0">
                <a:hlinkClick r:id="rId5"/>
              </a:rPr>
              <a:t>https://www.henw.org/archief/printartikel/id282-d-moslim-bestaat-natuurlijk-niet.html</a:t>
            </a:r>
            <a:endParaRPr lang="nl-NL" sz="2000" dirty="0"/>
          </a:p>
          <a:p>
            <a:pPr>
              <a:defRPr/>
            </a:pPr>
            <a:endParaRPr lang="nl-NL" sz="2000" dirty="0"/>
          </a:p>
          <a:p>
            <a:pPr marL="342900" indent="-342900">
              <a:buFont typeface="Wingdings" panose="05000000000000000000" pitchFamily="2" charset="2"/>
              <a:buChar char="Ø"/>
              <a:defRPr/>
            </a:pPr>
            <a:r>
              <a:rPr lang="nl-NL" sz="2000" dirty="0">
                <a:hlinkClick r:id="rId6"/>
              </a:rPr>
              <a:t>https://www.henw.org/archief/printartikel/id740-de-patint-slikt-het-niet-meer.html</a:t>
            </a:r>
            <a:endParaRPr lang="nl-NL" sz="2000" dirty="0"/>
          </a:p>
          <a:p>
            <a:pPr marL="342900" indent="-342900">
              <a:buFont typeface="Wingdings" panose="05000000000000000000" pitchFamily="2" charset="2"/>
              <a:buChar char="Ø"/>
              <a:defRPr/>
            </a:pPr>
            <a:endParaRPr lang="nl-NL" sz="2000" dirty="0"/>
          </a:p>
          <a:p>
            <a:pPr>
              <a:defRPr/>
            </a:pPr>
            <a:endParaRPr lang="nl-NL" altLang="en-US" sz="2000" i="1" dirty="0">
              <a:solidFill>
                <a:srgbClr val="002060"/>
              </a:solidFill>
            </a:endParaRPr>
          </a:p>
          <a:p>
            <a:pPr marL="342900" indent="-342900">
              <a:buFont typeface="Wingdings" panose="05000000000000000000" pitchFamily="2" charset="2"/>
              <a:buChar char="Ø"/>
              <a:defRPr/>
            </a:pPr>
            <a:endParaRPr lang="nl-NL" altLang="en-US" sz="2000" i="1" dirty="0">
              <a:solidFill>
                <a:srgbClr val="002060"/>
              </a:solidFill>
            </a:endParaRPr>
          </a:p>
          <a:p>
            <a:pPr marR="0" lvl="0" algn="l" defTabSz="457200" rtl="0" eaLnBrk="1" fontAlgn="auto" latinLnBrk="0" hangingPunct="1">
              <a:lnSpc>
                <a:spcPct val="100000"/>
              </a:lnSpc>
              <a:spcBef>
                <a:spcPts val="0"/>
              </a:spcBef>
              <a:spcAft>
                <a:spcPts val="0"/>
              </a:spcAft>
              <a:buClrTx/>
              <a:buSzTx/>
              <a:tabLst/>
              <a:defRPr/>
            </a:pPr>
            <a:endParaRPr lang="nl-NL" sz="2000" dirty="0">
              <a:solidFill>
                <a:srgbClr val="002060"/>
              </a:solidFill>
              <a:latin typeface="Century Gothic" panose="020B0502020202020204"/>
            </a:endParaRPr>
          </a:p>
          <a:p>
            <a:pPr marL="342900" indent="-342900">
              <a:buFont typeface="Wingdings" panose="05000000000000000000" pitchFamily="2" charset="2"/>
              <a:buChar char="Ø"/>
              <a:defRPr/>
            </a:pPr>
            <a:endParaRPr lang="nl-NL" sz="2000" dirty="0"/>
          </a:p>
          <a:p>
            <a:pPr marR="0" lvl="0" algn="l" defTabSz="457200" rtl="0" eaLnBrk="1" fontAlgn="auto" latinLnBrk="0" hangingPunct="1">
              <a:lnSpc>
                <a:spcPct val="100000"/>
              </a:lnSpc>
              <a:spcBef>
                <a:spcPts val="0"/>
              </a:spcBef>
              <a:spcAft>
                <a:spcPts val="0"/>
              </a:spcAft>
              <a:buClrTx/>
              <a:buSzTx/>
              <a:tabLst/>
              <a:defRPr/>
            </a:pPr>
            <a:endParaRPr lang="nl-NL" sz="2000" dirty="0">
              <a:solidFill>
                <a:srgbClr val="002060"/>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631185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976947" y="4713444"/>
            <a:ext cx="8633774" cy="14775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voettekst 1"/>
          <p:cNvSpPr>
            <a:spLocks noGrp="1"/>
          </p:cNvSpPr>
          <p:nvPr>
            <p:ph type="ftr" sz="quarter" idx="11"/>
          </p:nvPr>
        </p:nvSpPr>
        <p:spPr>
          <a:xfrm>
            <a:off x="574964" y="5222181"/>
            <a:ext cx="5825835" cy="1986095"/>
          </a:xfrm>
        </p:spPr>
        <p:txBody>
          <a:bodyPr/>
          <a:lstStyle/>
          <a:p>
            <a:endParaRPr lang="en-US" i="1" dirty="0">
              <a:solidFill>
                <a:srgbClr val="002060"/>
              </a:solidFill>
            </a:endParaRPr>
          </a:p>
          <a:p>
            <a:endParaRPr lang="en-US" i="1" dirty="0">
              <a:solidFill>
                <a:srgbClr val="002060"/>
              </a:solidFill>
            </a:endParaRPr>
          </a:p>
          <a:p>
            <a:pPr marL="342900" indent="-342900">
              <a:buFontTx/>
              <a:buAutoNum type="arabicPeriod"/>
            </a:pPr>
            <a:endParaRPr lang="en-US" i="1" dirty="0">
              <a:solidFill>
                <a:srgbClr val="002060"/>
              </a:solidFill>
            </a:endParaRPr>
          </a:p>
          <a:p>
            <a:endParaRPr lang="en-US" i="1" dirty="0">
              <a:solidFill>
                <a:srgbClr val="002060"/>
              </a:solidFill>
            </a:endParaRPr>
          </a:p>
          <a:p>
            <a:endParaRPr lang="nl-NL" i="1" dirty="0">
              <a:solidFill>
                <a:srgbClr val="002060"/>
              </a:solidFill>
            </a:endParaRPr>
          </a:p>
          <a:p>
            <a:endParaRPr lang="fr-FR" dirty="0"/>
          </a:p>
        </p:txBody>
      </p:sp>
      <p:sp>
        <p:nvSpPr>
          <p:cNvPr id="3" name="Tijdelijke aanduiding voor dianummer 2"/>
          <p:cNvSpPr>
            <a:spLocks noGrp="1"/>
          </p:cNvSpPr>
          <p:nvPr>
            <p:ph type="sldNum" sz="quarter" idx="12"/>
          </p:nvPr>
        </p:nvSpPr>
        <p:spPr/>
        <p:txBody>
          <a:bodyPr/>
          <a:lstStyle/>
          <a:p>
            <a:fld id="{8AA3849B-42E3-48C3-B17C-2842F53F208D}" type="slidenum">
              <a:rPr lang="fr-FR" smtClean="0"/>
              <a:pPr/>
              <a:t>66</a:t>
            </a:fld>
            <a:endParaRPr lang="fr-FR"/>
          </a:p>
        </p:txBody>
      </p:sp>
      <p:sp>
        <p:nvSpPr>
          <p:cNvPr id="4" name="Tekstvak 3"/>
          <p:cNvSpPr txBox="1"/>
          <p:nvPr/>
        </p:nvSpPr>
        <p:spPr>
          <a:xfrm>
            <a:off x="471055" y="235527"/>
            <a:ext cx="9587345" cy="646331"/>
          </a:xfrm>
          <a:prstGeom prst="rect">
            <a:avLst/>
          </a:prstGeom>
          <a:noFill/>
        </p:spPr>
        <p:txBody>
          <a:bodyPr wrap="square" rtlCol="0">
            <a:spAutoFit/>
          </a:bodyPr>
          <a:lstStyle/>
          <a:p>
            <a:r>
              <a:rPr lang="nl-NL" sz="3600" b="1" dirty="0">
                <a:solidFill>
                  <a:schemeClr val="accent6">
                    <a:lumMod val="75000"/>
                  </a:schemeClr>
                </a:solidFill>
              </a:rPr>
              <a:t>Colofon</a:t>
            </a:r>
          </a:p>
        </p:txBody>
      </p:sp>
      <p:sp>
        <p:nvSpPr>
          <p:cNvPr id="5" name="Tekstvak 4"/>
          <p:cNvSpPr txBox="1"/>
          <p:nvPr/>
        </p:nvSpPr>
        <p:spPr>
          <a:xfrm>
            <a:off x="914400" y="1466970"/>
            <a:ext cx="9144000" cy="2670475"/>
          </a:xfrm>
          <a:prstGeom prst="rect">
            <a:avLst/>
          </a:prstGeom>
          <a:noFill/>
        </p:spPr>
        <p:txBody>
          <a:bodyPr wrap="square" rtlCol="0">
            <a:spAutoFit/>
          </a:bodyPr>
          <a:lstStyle/>
          <a:p>
            <a:pPr>
              <a:lnSpc>
                <a:spcPct val="120000"/>
              </a:lnSpc>
            </a:pPr>
            <a:r>
              <a:rPr lang="nl-NL" sz="1400" b="1" dirty="0">
                <a:solidFill>
                  <a:srgbClr val="800000"/>
                </a:solidFill>
              </a:rPr>
              <a:t>Samenwerking</a:t>
            </a:r>
          </a:p>
          <a:p>
            <a:pPr>
              <a:lnSpc>
                <a:spcPct val="120000"/>
              </a:lnSpc>
            </a:pPr>
            <a:r>
              <a:rPr lang="nl-NL" sz="1400" dirty="0"/>
              <a:t>Nederlandse Diabetes Federatie - </a:t>
            </a:r>
            <a:r>
              <a:rPr lang="nl-NL" sz="1400" dirty="0" err="1">
                <a:solidFill>
                  <a:srgbClr val="800000"/>
                </a:solidFill>
              </a:rPr>
              <a:t>www.diabetesfederatie.nl</a:t>
            </a:r>
            <a:endParaRPr lang="nl-NL" sz="1400" dirty="0">
              <a:solidFill>
                <a:srgbClr val="800000"/>
              </a:solidFill>
            </a:endParaRPr>
          </a:p>
          <a:p>
            <a:pPr>
              <a:lnSpc>
                <a:spcPct val="120000"/>
              </a:lnSpc>
            </a:pPr>
            <a:r>
              <a:rPr lang="nl-NL" sz="1400" dirty="0"/>
              <a:t>Jan van Ooijenstichting - </a:t>
            </a:r>
            <a:r>
              <a:rPr lang="nl-NL" sz="1400" dirty="0" err="1">
                <a:solidFill>
                  <a:srgbClr val="800000"/>
                </a:solidFill>
              </a:rPr>
              <a:t>www.janvanooijen.</a:t>
            </a:r>
            <a:r>
              <a:rPr lang="nl-NL" sz="1400" dirty="0" err="1"/>
              <a:t>nl</a:t>
            </a:r>
            <a:endParaRPr lang="nl-NL" sz="1400" dirty="0"/>
          </a:p>
          <a:p>
            <a:pPr>
              <a:lnSpc>
                <a:spcPct val="120000"/>
              </a:lnSpc>
            </a:pPr>
            <a:r>
              <a:rPr lang="nl-NL" sz="1400" dirty="0"/>
              <a:t>Amsterdam UMC, locatie </a:t>
            </a:r>
            <a:r>
              <a:rPr lang="nl-NL" sz="1400" dirty="0" err="1"/>
              <a:t>VUmc</a:t>
            </a:r>
            <a:endParaRPr lang="nl-NL" sz="1400" dirty="0"/>
          </a:p>
          <a:p>
            <a:pPr>
              <a:lnSpc>
                <a:spcPct val="120000"/>
              </a:lnSpc>
            </a:pPr>
            <a:r>
              <a:rPr lang="nl-NL" sz="1400" b="1" dirty="0"/>
              <a:t> </a:t>
            </a:r>
          </a:p>
          <a:p>
            <a:pPr>
              <a:lnSpc>
                <a:spcPct val="120000"/>
              </a:lnSpc>
            </a:pPr>
            <a:r>
              <a:rPr lang="nl-NL" sz="1400" b="1" dirty="0">
                <a:solidFill>
                  <a:srgbClr val="800000"/>
                </a:solidFill>
              </a:rPr>
              <a:t>Contact</a:t>
            </a:r>
          </a:p>
          <a:p>
            <a:pPr>
              <a:lnSpc>
                <a:spcPct val="120000"/>
              </a:lnSpc>
            </a:pPr>
            <a:r>
              <a:rPr lang="nl-NL" sz="1400" dirty="0"/>
              <a:t>Nederlandse Diabetes Federatie</a:t>
            </a:r>
          </a:p>
          <a:p>
            <a:pPr>
              <a:lnSpc>
                <a:spcPct val="120000"/>
              </a:lnSpc>
            </a:pPr>
            <a:r>
              <a:rPr lang="nl-NL" sz="1400" dirty="0"/>
              <a:t>Stationsplein 139 | 3818 LE Amersfoort</a:t>
            </a:r>
          </a:p>
          <a:p>
            <a:pPr>
              <a:lnSpc>
                <a:spcPct val="120000"/>
              </a:lnSpc>
            </a:pPr>
            <a:r>
              <a:rPr lang="nl-NL" sz="1400" dirty="0"/>
              <a:t>T 033 448 08 45 | </a:t>
            </a:r>
            <a:r>
              <a:rPr lang="nl-NL" sz="1400" dirty="0" err="1"/>
              <a:t>info@diabetesfederatie.nl</a:t>
            </a:r>
            <a:endParaRPr lang="nl-NL" sz="1400" dirty="0"/>
          </a:p>
          <a:p>
            <a:pPr>
              <a:lnSpc>
                <a:spcPct val="120000"/>
              </a:lnSpc>
            </a:pPr>
            <a:r>
              <a:rPr lang="nl-NL" sz="1400" dirty="0" err="1"/>
              <a:t>www.diabetesfederatie.nl</a:t>
            </a:r>
            <a:endParaRPr lang="nl-NL" sz="1400" dirty="0">
              <a:solidFill>
                <a:srgbClr val="002060"/>
              </a:solidFill>
            </a:endParaRPr>
          </a:p>
        </p:txBody>
      </p:sp>
      <p:pic>
        <p:nvPicPr>
          <p:cNvPr id="6" name="Picture 3">
            <a:extLst>
              <a:ext uri="{FF2B5EF4-FFF2-40B4-BE49-F238E27FC236}">
                <a16:creationId xmlns:a16="http://schemas.microsoft.com/office/drawing/2014/main" id="{51F5CF43-0806-4D9F-8458-6E42CE7404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kstvak 6"/>
          <p:cNvSpPr txBox="1"/>
          <p:nvPr/>
        </p:nvSpPr>
        <p:spPr>
          <a:xfrm>
            <a:off x="6887528" y="5084615"/>
            <a:ext cx="473206" cy="2400657"/>
          </a:xfrm>
          <a:prstGeom prst="rect">
            <a:avLst/>
          </a:prstGeom>
          <a:noFill/>
        </p:spPr>
        <p:txBody>
          <a:bodyPr wrap="none" rtlCol="0">
            <a:spAutoFit/>
          </a:bodyPr>
          <a:lstStyle/>
          <a:p>
            <a:endParaRPr lang="nl-NL" altLang="nl-NL" sz="1000" dirty="0">
              <a:sym typeface="Wingdings" panose="05000000000000000000" pitchFamily="2" charset="2"/>
            </a:endParaRPr>
          </a:p>
          <a:p>
            <a:endParaRPr lang="nl-NL" altLang="nl-NL" sz="1000" dirty="0">
              <a:sym typeface="Wingdings" panose="05000000000000000000" pitchFamily="2" charset="2"/>
            </a:endParaRPr>
          </a:p>
          <a:p>
            <a:endParaRPr lang="nl-NL" altLang="nl-NL" sz="1000" dirty="0">
              <a:sym typeface="Wingdings" panose="05000000000000000000" pitchFamily="2" charset="2"/>
            </a:endParaRPr>
          </a:p>
          <a:p>
            <a:endParaRPr lang="nl-NL" altLang="nl-NL" sz="1000" dirty="0"/>
          </a:p>
          <a:p>
            <a:endParaRPr lang="en-US" sz="1000" dirty="0"/>
          </a:p>
          <a:p>
            <a:endParaRPr lang="fr-FR" sz="1000" b="1" i="1" dirty="0">
              <a:solidFill>
                <a:srgbClr val="002060"/>
              </a:solidFill>
            </a:endParaRPr>
          </a:p>
          <a:p>
            <a:endParaRPr lang="nl-NL" i="1" dirty="0">
              <a:solidFill>
                <a:srgbClr val="002060"/>
              </a:solidFill>
            </a:endParaRPr>
          </a:p>
          <a:p>
            <a:pPr lvl="0"/>
            <a:endParaRPr lang="nl-NL" i="1" dirty="0">
              <a:solidFill>
                <a:srgbClr val="002060"/>
              </a:solidFill>
            </a:endParaRPr>
          </a:p>
          <a:p>
            <a:endParaRPr lang="nl-NL" i="1" dirty="0">
              <a:solidFill>
                <a:srgbClr val="002060"/>
              </a:solidFill>
            </a:endParaRPr>
          </a:p>
          <a:p>
            <a:pPr marL="285750" indent="-285750">
              <a:buFont typeface="Wingdings" panose="05000000000000000000" pitchFamily="2" charset="2"/>
              <a:buChar char="§"/>
            </a:pPr>
            <a:endParaRPr lang="nl-NL" i="1" dirty="0">
              <a:solidFill>
                <a:srgbClr val="002060"/>
              </a:solidFill>
            </a:endParaRPr>
          </a:p>
          <a:p>
            <a:pPr marL="285750" indent="-285750">
              <a:buFont typeface="Wingdings" panose="05000000000000000000" pitchFamily="2" charset="2"/>
              <a:buChar char="§"/>
            </a:pPr>
            <a:endParaRPr lang="nl-NL" dirty="0"/>
          </a:p>
        </p:txBody>
      </p:sp>
      <p:pic>
        <p:nvPicPr>
          <p:cNvPr id="8" name="Afbeelding 7" descr="JPG-v-Ooijen-St-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924" y="4933242"/>
            <a:ext cx="2378668" cy="927681"/>
          </a:xfrm>
          <a:prstGeom prst="rect">
            <a:avLst/>
          </a:prstGeom>
        </p:spPr>
      </p:pic>
      <p:pic>
        <p:nvPicPr>
          <p:cNvPr id="9" name="Afbeelding 8" descr="NDF_full_logo_transpara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3608" y="4994296"/>
            <a:ext cx="3556556" cy="755309"/>
          </a:xfrm>
          <a:prstGeom prst="rect">
            <a:avLst/>
          </a:prstGeom>
        </p:spPr>
      </p:pic>
    </p:spTree>
    <p:extLst>
      <p:ext uri="{BB962C8B-B14F-4D97-AF65-F5344CB8AC3E}">
        <p14:creationId xmlns:p14="http://schemas.microsoft.com/office/powerpoint/2010/main" val="5302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7</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bg1"/>
                </a:solidFill>
              </a:rPr>
              <a:t> </a:t>
            </a:r>
            <a:r>
              <a:rPr lang="nl-NL" sz="3600" b="1" dirty="0">
                <a:solidFill>
                  <a:schemeClr val="accent6">
                    <a:lumMod val="75000"/>
                  </a:schemeClr>
                </a:solidFill>
              </a:rPr>
              <a:t>Islamitische definitie van vasten</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315884" y="2048431"/>
            <a:ext cx="10874855" cy="1938992"/>
          </a:xfrm>
          <a:prstGeom prst="rect">
            <a:avLst/>
          </a:prstGeom>
          <a:noFill/>
        </p:spPr>
        <p:txBody>
          <a:bodyPr wrap="square" rtlCol="0">
            <a:spAutoFit/>
          </a:bodyPr>
          <a:lstStyle/>
          <a:p>
            <a:endParaRPr lang="nl-NL" altLang="nl-NL" i="1" dirty="0">
              <a:solidFill>
                <a:srgbClr val="002060"/>
              </a:solidFill>
              <a:cs typeface="Times New Roman" pitchFamily="18" charset="0"/>
            </a:endParaRPr>
          </a:p>
          <a:p>
            <a:endParaRPr lang="nl-NL" altLang="nl-NL" i="1" dirty="0">
              <a:solidFill>
                <a:srgbClr val="002060"/>
              </a:solidFill>
              <a:cs typeface="Times New Roman" pitchFamily="18" charset="0"/>
            </a:endParaRPr>
          </a:p>
          <a:p>
            <a:endParaRPr lang="nl-NL" altLang="nl-NL" i="1" dirty="0">
              <a:solidFill>
                <a:srgbClr val="002060"/>
              </a:solidFill>
              <a:cs typeface="Times New Roman" pitchFamily="18" charset="0"/>
            </a:endParaRPr>
          </a:p>
          <a:p>
            <a:r>
              <a:rPr lang="nl-NL" altLang="nl-NL" sz="2400" i="1" dirty="0">
                <a:solidFill>
                  <a:srgbClr val="002060"/>
                </a:solidFill>
                <a:cs typeface="Times New Roman" pitchFamily="18" charset="0"/>
              </a:rPr>
              <a:t>=   het zich vrijwillig en uit vroomheid onthouden van alles wat geacht wordt het vasten te verbreken tussen dageraad en zonsondergang</a:t>
            </a:r>
          </a:p>
          <a:p>
            <a:endParaRPr lang="nl-NL" dirty="0"/>
          </a:p>
        </p:txBody>
      </p:sp>
      <p:sp>
        <p:nvSpPr>
          <p:cNvPr id="4" name="Tekstvak 3">
            <a:extLst>
              <a:ext uri="{FF2B5EF4-FFF2-40B4-BE49-F238E27FC236}">
                <a16:creationId xmlns:a16="http://schemas.microsoft.com/office/drawing/2014/main" id="{4A482CF4-F55E-4C5E-8436-B2B986AA79B0}"/>
              </a:ext>
            </a:extLst>
          </p:cNvPr>
          <p:cNvSpPr txBox="1"/>
          <p:nvPr/>
        </p:nvSpPr>
        <p:spPr>
          <a:xfrm>
            <a:off x="524798" y="6105272"/>
            <a:ext cx="10075603" cy="523220"/>
          </a:xfrm>
          <a:prstGeom prst="rect">
            <a:avLst/>
          </a:prstGeom>
          <a:noFill/>
        </p:spPr>
        <p:txBody>
          <a:bodyPr wrap="square" rtlCol="0">
            <a:spAutoFit/>
          </a:bodyPr>
          <a:lstStyle/>
          <a:p>
            <a:r>
              <a:rPr lang="nl-NL" altLang="en-US" sz="1000" i="1" dirty="0">
                <a:solidFill>
                  <a:srgbClr val="002060"/>
                </a:solidFill>
              </a:rPr>
              <a:t>Diabetes in de Ramadan, een maand van bezieling. Fatima Malki. Tijdschrift voor praktijkondersteuning, juni 2013. nr.3</a:t>
            </a:r>
          </a:p>
          <a:p>
            <a:endParaRPr lang="nl-NL" dirty="0"/>
          </a:p>
        </p:txBody>
      </p:sp>
    </p:spTree>
    <p:extLst>
      <p:ext uri="{BB962C8B-B14F-4D97-AF65-F5344CB8AC3E}">
        <p14:creationId xmlns:p14="http://schemas.microsoft.com/office/powerpoint/2010/main" val="155702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8</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bg1"/>
                </a:solidFill>
              </a:rPr>
              <a:t> </a:t>
            </a:r>
            <a:r>
              <a:rPr lang="nl-NL" sz="3600" b="1" dirty="0">
                <a:solidFill>
                  <a:schemeClr val="accent6">
                    <a:lumMod val="75000"/>
                  </a:schemeClr>
                </a:solidFill>
              </a:rPr>
              <a:t>Achtergrondinformatie</a:t>
            </a:r>
            <a:endParaRPr lang="nl-NL" sz="3600" dirty="0">
              <a:solidFill>
                <a:schemeClr val="accent6">
                  <a:lumMod val="75000"/>
                </a:schemeClr>
              </a:solidFill>
            </a:endParaRPr>
          </a:p>
        </p:txBody>
      </p:sp>
      <p:sp>
        <p:nvSpPr>
          <p:cNvPr id="10" name="Tekstvak 9">
            <a:extLst>
              <a:ext uri="{FF2B5EF4-FFF2-40B4-BE49-F238E27FC236}">
                <a16:creationId xmlns:a16="http://schemas.microsoft.com/office/drawing/2014/main" id="{49EE9825-89C2-4231-8602-45F5AB778179}"/>
              </a:ext>
            </a:extLst>
          </p:cNvPr>
          <p:cNvSpPr txBox="1"/>
          <p:nvPr/>
        </p:nvSpPr>
        <p:spPr>
          <a:xfrm>
            <a:off x="658572" y="2037956"/>
            <a:ext cx="10874855" cy="3847207"/>
          </a:xfrm>
          <a:prstGeom prst="rect">
            <a:avLst/>
          </a:prstGeom>
          <a:noFill/>
        </p:spPr>
        <p:txBody>
          <a:bodyPr wrap="square" rtlCol="0">
            <a:spAutoFit/>
          </a:bodyPr>
          <a:lstStyle/>
          <a:p>
            <a:r>
              <a:rPr lang="nl-NL" sz="2400" b="1" dirty="0">
                <a:solidFill>
                  <a:srgbClr val="002060"/>
                </a:solidFill>
              </a:rPr>
              <a:t>Religieus</a:t>
            </a:r>
          </a:p>
          <a:p>
            <a:r>
              <a:rPr lang="nl-NL" sz="2000" dirty="0">
                <a:solidFill>
                  <a:srgbClr val="002060"/>
                </a:solidFill>
              </a:rPr>
              <a:t>9</a:t>
            </a:r>
            <a:r>
              <a:rPr lang="nl-NL" sz="2000" baseline="30000" dirty="0">
                <a:solidFill>
                  <a:srgbClr val="002060"/>
                </a:solidFill>
              </a:rPr>
              <a:t>e</a:t>
            </a:r>
            <a:r>
              <a:rPr lang="nl-NL" sz="2000" dirty="0">
                <a:solidFill>
                  <a:srgbClr val="002060"/>
                </a:solidFill>
              </a:rPr>
              <a:t> maand Islamitische maankalender</a:t>
            </a:r>
          </a:p>
          <a:p>
            <a:r>
              <a:rPr lang="nl-NL" sz="2000" dirty="0">
                <a:solidFill>
                  <a:srgbClr val="002060"/>
                </a:solidFill>
              </a:rPr>
              <a:t>4</a:t>
            </a:r>
            <a:r>
              <a:rPr lang="nl-NL" sz="2000" baseline="30000" dirty="0">
                <a:solidFill>
                  <a:srgbClr val="002060"/>
                </a:solidFill>
              </a:rPr>
              <a:t>e</a:t>
            </a:r>
            <a:r>
              <a:rPr lang="nl-NL" sz="2000" dirty="0">
                <a:solidFill>
                  <a:srgbClr val="002060"/>
                </a:solidFill>
              </a:rPr>
              <a:t> zuil van Islam</a:t>
            </a:r>
          </a:p>
          <a:p>
            <a:r>
              <a:rPr lang="nl-NL" sz="2000" dirty="0">
                <a:solidFill>
                  <a:srgbClr val="002060"/>
                </a:solidFill>
              </a:rPr>
              <a:t>Doel: o.a. aanbidding, dankbaarheid </a:t>
            </a:r>
          </a:p>
          <a:p>
            <a:endParaRPr lang="nl-NL" sz="2400" dirty="0">
              <a:solidFill>
                <a:srgbClr val="002060"/>
              </a:solidFill>
            </a:endParaRPr>
          </a:p>
          <a:p>
            <a:r>
              <a:rPr lang="nl-NL" sz="2400" b="1" dirty="0">
                <a:solidFill>
                  <a:srgbClr val="002060"/>
                </a:solidFill>
              </a:rPr>
              <a:t>Sociaal-maatschappelijk</a:t>
            </a:r>
          </a:p>
          <a:p>
            <a:r>
              <a:rPr lang="nl-NL" sz="2000" dirty="0">
                <a:solidFill>
                  <a:srgbClr val="002060"/>
                </a:solidFill>
              </a:rPr>
              <a:t>Gevoel van verbondenheid </a:t>
            </a:r>
          </a:p>
          <a:p>
            <a:r>
              <a:rPr lang="nl-NL" sz="2000" dirty="0">
                <a:solidFill>
                  <a:srgbClr val="002060"/>
                </a:solidFill>
              </a:rPr>
              <a:t>Feestelijke sfeer (maaltijden)</a:t>
            </a:r>
            <a:endParaRPr lang="nl-NL" sz="2400" dirty="0">
              <a:solidFill>
                <a:srgbClr val="002060"/>
              </a:solidFill>
            </a:endParaRPr>
          </a:p>
          <a:p>
            <a:endParaRPr lang="nl-NL" sz="2400" dirty="0">
              <a:solidFill>
                <a:srgbClr val="002060"/>
              </a:solidFill>
            </a:endParaRPr>
          </a:p>
          <a:p>
            <a:endParaRPr lang="nl-NL" sz="2400" dirty="0">
              <a:solidFill>
                <a:srgbClr val="002060"/>
              </a:solidFill>
            </a:endParaRPr>
          </a:p>
          <a:p>
            <a:r>
              <a:rPr lang="nl-NL" sz="2400" dirty="0">
                <a:solidFill>
                  <a:srgbClr val="002060"/>
                </a:solidFill>
              </a:rPr>
              <a:t>‘Ied el Fitr’(Suikerfeest)</a:t>
            </a:r>
          </a:p>
        </p:txBody>
      </p:sp>
      <p:sp>
        <p:nvSpPr>
          <p:cNvPr id="4" name="Tekstvak 3">
            <a:extLst>
              <a:ext uri="{FF2B5EF4-FFF2-40B4-BE49-F238E27FC236}">
                <a16:creationId xmlns:a16="http://schemas.microsoft.com/office/drawing/2014/main" id="{9005244B-8DC4-42A3-B9A4-490C22E6CF5D}"/>
              </a:ext>
            </a:extLst>
          </p:cNvPr>
          <p:cNvSpPr txBox="1"/>
          <p:nvPr/>
        </p:nvSpPr>
        <p:spPr>
          <a:xfrm>
            <a:off x="53702" y="6162162"/>
            <a:ext cx="7587357" cy="523220"/>
          </a:xfrm>
          <a:prstGeom prst="rect">
            <a:avLst/>
          </a:prstGeom>
          <a:noFill/>
        </p:spPr>
        <p:txBody>
          <a:bodyPr wrap="square" rtlCol="0">
            <a:spAutoFit/>
          </a:bodyPr>
          <a:lstStyle/>
          <a:p>
            <a:r>
              <a:rPr lang="nl-NL" altLang="en-US" sz="1000" i="1" dirty="0">
                <a:solidFill>
                  <a:srgbClr val="002060"/>
                </a:solidFill>
              </a:rPr>
              <a:t>Diabetes in de Ramadan, een maand van bezieling. Fatima Malki. Tijdschrift voor praktijkondersteuning, juni 2013. nr.3</a:t>
            </a:r>
          </a:p>
          <a:p>
            <a:r>
              <a:rPr lang="nl-NL" dirty="0"/>
              <a:t> </a:t>
            </a:r>
          </a:p>
        </p:txBody>
      </p:sp>
      <p:sp>
        <p:nvSpPr>
          <p:cNvPr id="6" name="Tekstvak 5">
            <a:extLst>
              <a:ext uri="{FF2B5EF4-FFF2-40B4-BE49-F238E27FC236}">
                <a16:creationId xmlns:a16="http://schemas.microsoft.com/office/drawing/2014/main" id="{C173CF33-11E1-48B1-954D-44C90451C904}"/>
              </a:ext>
            </a:extLst>
          </p:cNvPr>
          <p:cNvSpPr txBox="1"/>
          <p:nvPr/>
        </p:nvSpPr>
        <p:spPr>
          <a:xfrm>
            <a:off x="6762750" y="3600450"/>
            <a:ext cx="4286250" cy="923330"/>
          </a:xfrm>
          <a:prstGeom prst="rect">
            <a:avLst/>
          </a:prstGeom>
          <a:noFill/>
        </p:spPr>
        <p:txBody>
          <a:bodyPr wrap="square" rtlCol="0">
            <a:spAutoFit/>
          </a:bodyPr>
          <a:lstStyle/>
          <a:p>
            <a:endParaRPr lang="nl-NL" b="1" i="1" dirty="0">
              <a:solidFill>
                <a:srgbClr val="002060"/>
              </a:solidFill>
            </a:endParaRPr>
          </a:p>
          <a:p>
            <a:endParaRPr lang="nl-NL" b="1" i="1" dirty="0">
              <a:solidFill>
                <a:srgbClr val="002060"/>
              </a:solidFill>
            </a:endParaRPr>
          </a:p>
          <a:p>
            <a:endParaRPr lang="nl-NL" dirty="0"/>
          </a:p>
        </p:txBody>
      </p:sp>
      <p:sp>
        <p:nvSpPr>
          <p:cNvPr id="9" name="Tekstvak 8"/>
          <p:cNvSpPr txBox="1"/>
          <p:nvPr/>
        </p:nvSpPr>
        <p:spPr>
          <a:xfrm>
            <a:off x="7655738" y="3477340"/>
            <a:ext cx="3697725" cy="707886"/>
          </a:xfrm>
          <a:prstGeom prst="rect">
            <a:avLst/>
          </a:prstGeom>
          <a:noFill/>
          <a:ln w="19050">
            <a:solidFill>
              <a:srgbClr val="4F81BD">
                <a:lumMod val="75000"/>
              </a:srgbClr>
            </a:solidFill>
          </a:ln>
        </p:spPr>
        <p:txBody>
          <a:bodyPr wrap="square" rtlCol="0">
            <a:spAutoFit/>
          </a:bodyPr>
          <a:lstStyle/>
          <a:p>
            <a:pPr defTabSz="914400" eaLnBrk="0" fontAlgn="base" hangingPunct="0">
              <a:spcBef>
                <a:spcPct val="0"/>
              </a:spcBef>
              <a:spcAft>
                <a:spcPct val="0"/>
              </a:spcAft>
              <a:defRPr/>
            </a:pPr>
            <a:r>
              <a:rPr lang="nl-NL" sz="2000" b="1" kern="0" dirty="0">
                <a:solidFill>
                  <a:srgbClr val="1F4E79"/>
                </a:solidFill>
                <a:latin typeface="Calibri" panose="020F0502020204030204"/>
              </a:rPr>
              <a:t>Ramadan 2022 start 1 of 2 april</a:t>
            </a:r>
          </a:p>
          <a:p>
            <a:pPr defTabSz="914400" eaLnBrk="0" fontAlgn="base" hangingPunct="0">
              <a:spcBef>
                <a:spcPct val="0"/>
              </a:spcBef>
              <a:spcAft>
                <a:spcPct val="0"/>
              </a:spcAft>
              <a:defRPr/>
            </a:pPr>
            <a:r>
              <a:rPr lang="nl-NL" sz="2000" b="1" kern="0" dirty="0">
                <a:solidFill>
                  <a:srgbClr val="1F4E79"/>
                </a:solidFill>
                <a:latin typeface="Calibri" panose="020F0502020204030204"/>
              </a:rPr>
              <a:t>Vastentijd: circa 16 uur/ dag</a:t>
            </a:r>
          </a:p>
        </p:txBody>
      </p:sp>
    </p:spTree>
    <p:extLst>
      <p:ext uri="{BB962C8B-B14F-4D97-AF65-F5344CB8AC3E}">
        <p14:creationId xmlns:p14="http://schemas.microsoft.com/office/powerpoint/2010/main" val="309397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762218" y="0"/>
            <a:ext cx="2429782" cy="18097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jdelijke aanduiding voor dianummer 4"/>
          <p:cNvSpPr>
            <a:spLocks noGrp="1"/>
          </p:cNvSpPr>
          <p:nvPr>
            <p:ph type="sldNum" sz="quarter" idx="12"/>
          </p:nvPr>
        </p:nvSpPr>
        <p:spPr/>
        <p:txBody>
          <a:bodyPr/>
          <a:lstStyle/>
          <a:p>
            <a:fld id="{8AA3849B-42E3-48C3-B17C-2842F53F208D}" type="slidenum">
              <a:rPr lang="fr-FR" smtClean="0"/>
              <a:pPr/>
              <a:t>9</a:t>
            </a:fld>
            <a:endParaRPr lang="fr-FR"/>
          </a:p>
        </p:txBody>
      </p:sp>
      <p:sp>
        <p:nvSpPr>
          <p:cNvPr id="7" name="Tekstvak 6">
            <a:extLst>
              <a:ext uri="{FF2B5EF4-FFF2-40B4-BE49-F238E27FC236}">
                <a16:creationId xmlns:a16="http://schemas.microsoft.com/office/drawing/2014/main" id="{12E076E5-2AF1-49E4-A3F6-A7DE9CBAED4A}"/>
              </a:ext>
            </a:extLst>
          </p:cNvPr>
          <p:cNvSpPr txBox="1"/>
          <p:nvPr/>
        </p:nvSpPr>
        <p:spPr>
          <a:xfrm>
            <a:off x="540736" y="904875"/>
            <a:ext cx="8101263" cy="646331"/>
          </a:xfrm>
          <a:prstGeom prst="rect">
            <a:avLst/>
          </a:prstGeom>
          <a:noFill/>
        </p:spPr>
        <p:txBody>
          <a:bodyPr wrap="square" rtlCol="0">
            <a:spAutoFit/>
          </a:bodyPr>
          <a:lstStyle/>
          <a:p>
            <a:r>
              <a:rPr lang="nl-NL" sz="3600" b="1" dirty="0">
                <a:solidFill>
                  <a:schemeClr val="bg1"/>
                </a:solidFill>
              </a:rPr>
              <a:t> </a:t>
            </a:r>
            <a:r>
              <a:rPr lang="en-US" altLang="nl-NL" sz="3600" b="1" dirty="0">
                <a:solidFill>
                  <a:schemeClr val="accent6">
                    <a:lumMod val="75000"/>
                  </a:schemeClr>
                </a:solidFill>
              </a:rPr>
              <a:t>Vrijstelling voor vasten</a:t>
            </a:r>
            <a:endParaRPr lang="nl-NL" sz="3600" dirty="0">
              <a:solidFill>
                <a:schemeClr val="accent6">
                  <a:lumMod val="75000"/>
                </a:schemeClr>
              </a:solidFill>
            </a:endParaRPr>
          </a:p>
        </p:txBody>
      </p:sp>
      <p:graphicFrame>
        <p:nvGraphicFramePr>
          <p:cNvPr id="4" name="Tabel 3">
            <a:extLst>
              <a:ext uri="{FF2B5EF4-FFF2-40B4-BE49-F238E27FC236}">
                <a16:creationId xmlns:a16="http://schemas.microsoft.com/office/drawing/2014/main" id="{11B2B8A3-D87E-4D22-830B-18AFD908E96E}"/>
              </a:ext>
            </a:extLst>
          </p:cNvPr>
          <p:cNvGraphicFramePr>
            <a:graphicFrameLocks noGrp="1"/>
          </p:cNvGraphicFramePr>
          <p:nvPr>
            <p:extLst>
              <p:ext uri="{D42A27DB-BD31-4B8C-83A1-F6EECF244321}">
                <p14:modId xmlns:p14="http://schemas.microsoft.com/office/powerpoint/2010/main" val="2392765753"/>
              </p:ext>
            </p:extLst>
          </p:nvPr>
        </p:nvGraphicFramePr>
        <p:xfrm>
          <a:off x="513999" y="2576995"/>
          <a:ext cx="8128000" cy="241113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08034902"/>
                    </a:ext>
                  </a:extLst>
                </a:gridCol>
                <a:gridCol w="4064000">
                  <a:extLst>
                    <a:ext uri="{9D8B030D-6E8A-4147-A177-3AD203B41FA5}">
                      <a16:colId xmlns:a16="http://schemas.microsoft.com/office/drawing/2014/main" val="2751749122"/>
                    </a:ext>
                  </a:extLst>
                </a:gridCol>
              </a:tblGrid>
              <a:tr h="565485">
                <a:tc>
                  <a:txBody>
                    <a:bodyPr/>
                    <a:lstStyle/>
                    <a:p>
                      <a:r>
                        <a:rPr lang="nl-NL" dirty="0"/>
                        <a:t>Tijdelijke dispensatie</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(Gemiste dagen inhalen)</a:t>
                      </a:r>
                    </a:p>
                  </a:txBody>
                  <a:tcPr/>
                </a:tc>
                <a:tc>
                  <a:txBody>
                    <a:bodyPr/>
                    <a:lstStyle/>
                    <a:p>
                      <a:r>
                        <a:rPr lang="nl-NL" dirty="0"/>
                        <a:t>Permanente dispensatie</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(Fidyah betalen)</a:t>
                      </a:r>
                    </a:p>
                  </a:txBody>
                  <a:tcPr/>
                </a:tc>
                <a:extLst>
                  <a:ext uri="{0D108BD9-81ED-4DB2-BD59-A6C34878D82A}">
                    <a16:rowId xmlns:a16="http://schemas.microsoft.com/office/drawing/2014/main" val="236291526"/>
                  </a:ext>
                </a:extLst>
              </a:tr>
              <a:tr h="565485">
                <a:tc>
                  <a:txBody>
                    <a:bodyPr/>
                    <a:lstStyle/>
                    <a:p>
                      <a:pPr marL="285750" indent="-285750">
                        <a:buFont typeface="Wingdings" panose="05000000000000000000" pitchFamily="2" charset="2"/>
                        <a:buChar char="§"/>
                      </a:pPr>
                      <a:r>
                        <a:rPr lang="nl-NL" dirty="0"/>
                        <a:t>Menstruatie, zwangerschap, lactatie</a:t>
                      </a:r>
                    </a:p>
                  </a:txBody>
                  <a:tcPr/>
                </a:tc>
                <a:tc>
                  <a:txBody>
                    <a:bodyPr/>
                    <a:lstStyle/>
                    <a:p>
                      <a:pPr marL="285750" indent="-285750">
                        <a:buFont typeface="Wingdings" panose="05000000000000000000" pitchFamily="2" charset="2"/>
                        <a:buChar char="§"/>
                      </a:pPr>
                      <a:r>
                        <a:rPr lang="nl-NL" dirty="0"/>
                        <a:t>Kwetsbare</a:t>
                      </a:r>
                      <a:r>
                        <a:rPr lang="nl-NL" baseline="0" dirty="0"/>
                        <a:t> o</a:t>
                      </a:r>
                      <a:r>
                        <a:rPr lang="nl-NL" dirty="0"/>
                        <a:t>uderen</a:t>
                      </a:r>
                    </a:p>
                  </a:txBody>
                  <a:tcPr/>
                </a:tc>
                <a:extLst>
                  <a:ext uri="{0D108BD9-81ED-4DB2-BD59-A6C34878D82A}">
                    <a16:rowId xmlns:a16="http://schemas.microsoft.com/office/drawing/2014/main" val="2542083319"/>
                  </a:ext>
                </a:extLst>
              </a:tr>
              <a:tr h="565485">
                <a:tc>
                  <a:txBody>
                    <a:bodyPr/>
                    <a:lstStyle/>
                    <a:p>
                      <a:pPr marL="285750" indent="-285750">
                        <a:buFont typeface="Wingdings" panose="05000000000000000000" pitchFamily="2" charset="2"/>
                        <a:buChar char="§"/>
                      </a:pPr>
                      <a:r>
                        <a:rPr lang="nl-NL" dirty="0"/>
                        <a:t>Reizigers</a:t>
                      </a:r>
                    </a:p>
                  </a:txBody>
                  <a:tcPr/>
                </a:tc>
                <a:tc>
                  <a:txBody>
                    <a:bodyPr/>
                    <a:lstStyle/>
                    <a:p>
                      <a:pPr marL="285750" indent="-285750">
                        <a:buFont typeface="Wingdings" panose="05000000000000000000" pitchFamily="2" charset="2"/>
                        <a:buChar char="§"/>
                      </a:pPr>
                      <a:r>
                        <a:rPr lang="nl-NL" dirty="0"/>
                        <a:t>Psychiatrische aandoening </a:t>
                      </a:r>
                    </a:p>
                  </a:txBody>
                  <a:tcPr/>
                </a:tc>
                <a:extLst>
                  <a:ext uri="{0D108BD9-81ED-4DB2-BD59-A6C34878D82A}">
                    <a16:rowId xmlns:a16="http://schemas.microsoft.com/office/drawing/2014/main" val="3883511528"/>
                  </a:ext>
                </a:extLst>
              </a:tr>
              <a:tr h="565485">
                <a:tc>
                  <a:txBody>
                    <a:bodyPr/>
                    <a:lstStyle/>
                    <a:p>
                      <a:pPr marL="285750" indent="-285750">
                        <a:buFont typeface="Wingdings" panose="05000000000000000000" pitchFamily="2" charset="2"/>
                        <a:buChar char="§"/>
                      </a:pPr>
                      <a:r>
                        <a:rPr lang="nl-NL" dirty="0"/>
                        <a:t>Tijdelijke ziekte</a:t>
                      </a:r>
                    </a:p>
                  </a:txBody>
                  <a:tcPr/>
                </a:tc>
                <a:tc>
                  <a:txBody>
                    <a:bodyPr/>
                    <a:lstStyle/>
                    <a:p>
                      <a:pPr marL="285750" indent="-285750">
                        <a:buFont typeface="Wingdings" panose="05000000000000000000" pitchFamily="2" charset="2"/>
                        <a:buChar char="§"/>
                      </a:pPr>
                      <a:r>
                        <a:rPr lang="nl-NL" dirty="0"/>
                        <a:t>Chronische aandoening</a:t>
                      </a:r>
                    </a:p>
                  </a:txBody>
                  <a:tcPr/>
                </a:tc>
                <a:extLst>
                  <a:ext uri="{0D108BD9-81ED-4DB2-BD59-A6C34878D82A}">
                    <a16:rowId xmlns:a16="http://schemas.microsoft.com/office/drawing/2014/main" val="683528123"/>
                  </a:ext>
                </a:extLst>
              </a:tr>
            </a:tbl>
          </a:graphicData>
        </a:graphic>
      </p:graphicFrame>
    </p:spTree>
    <p:extLst>
      <p:ext uri="{BB962C8B-B14F-4D97-AF65-F5344CB8AC3E}">
        <p14:creationId xmlns:p14="http://schemas.microsoft.com/office/powerpoint/2010/main" val="3046083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Lichtkran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directiekamer">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31694</TotalTime>
  <Words>8309</Words>
  <Application>Microsoft Office PowerPoint</Application>
  <PresentationFormat>Breedbeeld</PresentationFormat>
  <Paragraphs>1161</Paragraphs>
  <Slides>66</Slides>
  <Notes>63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66</vt:i4>
      </vt:variant>
    </vt:vector>
  </HeadingPairs>
  <TitlesOfParts>
    <vt:vector size="74" baseType="lpstr">
      <vt:lpstr>Arial</vt:lpstr>
      <vt:lpstr>Calibri</vt:lpstr>
      <vt:lpstr>Century Gothic</vt:lpstr>
      <vt:lpstr>Courier New</vt:lpstr>
      <vt:lpstr>Times New Roman</vt:lpstr>
      <vt:lpstr>Wingdings</vt:lpstr>
      <vt:lpstr>Wingdings 3</vt:lpstr>
      <vt:lpstr>Ion-directiekamer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Casus 1a</vt:lpstr>
      <vt:lpstr>  Casus 1b</vt:lpstr>
      <vt:lpstr> Casus 2 </vt:lpstr>
      <vt:lpstr> Casus 3</vt:lpstr>
      <vt:lpstr> Casus 4 </vt:lpstr>
      <vt:lpstr> Casus 5</vt:lpstr>
      <vt:lpstr>PowerPoint-presentatie</vt:lpstr>
      <vt:lpstr>  Casus 1a</vt:lpstr>
      <vt:lpstr> Casus 1a: aanpassen medicatie</vt:lpstr>
      <vt:lpstr>  Casus 1b</vt:lpstr>
      <vt:lpstr> Casus 1b: aanpassen medicatie</vt:lpstr>
      <vt:lpstr>  Casus 2 </vt:lpstr>
      <vt:lpstr>  Casus 2: aanpassing medicatie</vt:lpstr>
      <vt:lpstr> Casus 3</vt:lpstr>
      <vt:lpstr> Casus 3: aanpassen medicatie</vt:lpstr>
      <vt:lpstr> Casus 4 </vt:lpstr>
      <vt:lpstr>  Casus 4: aanpassen medicatie</vt:lpstr>
      <vt:lpstr> Casus 5</vt:lpstr>
      <vt:lpstr> Casus 5: aanpassing medicatie</vt:lpstr>
      <vt:lpstr> Take home message (1)</vt:lpstr>
      <vt:lpstr> Take home message (2)</vt:lpstr>
      <vt:lpstr>Handig materiaal voor de praktijk Medicatieschema en voorlichtingsmateriaal</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Onderwijsprogramma  Diabetes en Ramadan</dc:title>
  <dc:creator>Nel Geelhoed;Siham Bouchareb</dc:creator>
  <cp:lastModifiedBy>Bouchareb, S. (Siham)</cp:lastModifiedBy>
  <cp:revision>779</cp:revision>
  <dcterms:created xsi:type="dcterms:W3CDTF">2014-12-25T10:28:16Z</dcterms:created>
  <dcterms:modified xsi:type="dcterms:W3CDTF">2022-03-22T15:00:30Z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